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79731" autoAdjust="0"/>
  </p:normalViewPr>
  <p:slideViewPr>
    <p:cSldViewPr snapToGrid="0">
      <p:cViewPr varScale="1">
        <p:scale>
          <a:sx n="91" d="100"/>
          <a:sy n="91" d="100"/>
        </p:scale>
        <p:origin x="12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96BC7-597D-45FA-B588-D40591C6B16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542DD030-2326-4B7D-93FF-24B53AFFD0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System of 16 accredited colleges and 70 locations across the state of Kentucky</a:t>
          </a:r>
        </a:p>
      </dgm:t>
    </dgm:pt>
    <dgm:pt modelId="{98EDEF86-4651-4AA8-A897-5A6E3D7E5E04}" type="parTrans" cxnId="{660A1613-2BA9-4716-9D7B-21DD184431B9}">
      <dgm:prSet/>
      <dgm:spPr/>
      <dgm:t>
        <a:bodyPr/>
        <a:lstStyle/>
        <a:p>
          <a:endParaRPr lang="en-US"/>
        </a:p>
      </dgm:t>
    </dgm:pt>
    <dgm:pt modelId="{B5C807D6-EC41-48A8-B8AB-5117921C4D65}" type="sibTrans" cxnId="{660A1613-2BA9-4716-9D7B-21DD184431B9}">
      <dgm:prSet/>
      <dgm:spPr/>
      <dgm:t>
        <a:bodyPr/>
        <a:lstStyle/>
        <a:p>
          <a:endParaRPr lang="en-US"/>
        </a:p>
      </dgm:t>
    </dgm:pt>
    <dgm:pt modelId="{6D5E0560-FDBD-4DB2-8FA9-428C6F2E2F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Serves more than 100,000 credit and 45,000 workforce students annually</a:t>
          </a:r>
        </a:p>
      </dgm:t>
    </dgm:pt>
    <dgm:pt modelId="{803F11F6-E2AA-48B3-9610-ED698BE66B9D}" type="parTrans" cxnId="{8E70D65C-B3B7-4EE7-B6DA-1F34A779AA6D}">
      <dgm:prSet/>
      <dgm:spPr/>
      <dgm:t>
        <a:bodyPr/>
        <a:lstStyle/>
        <a:p>
          <a:endParaRPr lang="en-US"/>
        </a:p>
      </dgm:t>
    </dgm:pt>
    <dgm:pt modelId="{00E3E5A8-854F-4D2C-B4B2-752FBB21505B}" type="sibTrans" cxnId="{8E70D65C-B3B7-4EE7-B6DA-1F34A779AA6D}">
      <dgm:prSet/>
      <dgm:spPr/>
      <dgm:t>
        <a:bodyPr/>
        <a:lstStyle/>
        <a:p>
          <a:endParaRPr lang="en-US"/>
        </a:p>
      </dgm:t>
    </dgm:pt>
    <dgm:pt modelId="{1B6E23A9-D1CC-40E3-B4F8-C50B78CC4FA3}" type="pres">
      <dgm:prSet presAssocID="{D1A96BC7-597D-45FA-B588-D40591C6B169}" presName="root" presStyleCnt="0">
        <dgm:presLayoutVars>
          <dgm:dir/>
          <dgm:resizeHandles val="exact"/>
        </dgm:presLayoutVars>
      </dgm:prSet>
      <dgm:spPr/>
    </dgm:pt>
    <dgm:pt modelId="{F4E3DD90-9256-4884-8EBA-1D50734A95AF}" type="pres">
      <dgm:prSet presAssocID="{542DD030-2326-4B7D-93FF-24B53AFFD03B}" presName="compNode" presStyleCnt="0"/>
      <dgm:spPr/>
    </dgm:pt>
    <dgm:pt modelId="{915F1F9F-DAAE-45FC-9ADD-95A6F0AFCE9B}" type="pres">
      <dgm:prSet presAssocID="{542DD030-2326-4B7D-93FF-24B53AFFD03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4C6C85B-D98B-418F-977A-AE524578F06D}" type="pres">
      <dgm:prSet presAssocID="{542DD030-2326-4B7D-93FF-24B53AFFD03B}" presName="spaceRect" presStyleCnt="0"/>
      <dgm:spPr/>
    </dgm:pt>
    <dgm:pt modelId="{1626BDCD-4DCD-4C5B-802D-B2AC3FCA1646}" type="pres">
      <dgm:prSet presAssocID="{542DD030-2326-4B7D-93FF-24B53AFFD03B}" presName="textRect" presStyleLbl="revTx" presStyleIdx="0" presStyleCnt="2">
        <dgm:presLayoutVars>
          <dgm:chMax val="1"/>
          <dgm:chPref val="1"/>
        </dgm:presLayoutVars>
      </dgm:prSet>
      <dgm:spPr/>
    </dgm:pt>
    <dgm:pt modelId="{A9595226-589E-41CB-899B-9662301E1956}" type="pres">
      <dgm:prSet presAssocID="{B5C807D6-EC41-48A8-B8AB-5117921C4D65}" presName="sibTrans" presStyleCnt="0"/>
      <dgm:spPr/>
    </dgm:pt>
    <dgm:pt modelId="{D103E902-D09B-4D3D-B1AB-9767D43C488B}" type="pres">
      <dgm:prSet presAssocID="{6D5E0560-FDBD-4DB2-8FA9-428C6F2E2F28}" presName="compNode" presStyleCnt="0"/>
      <dgm:spPr/>
    </dgm:pt>
    <dgm:pt modelId="{99543392-574B-491F-8884-F89C216A410C}" type="pres">
      <dgm:prSet presAssocID="{6D5E0560-FDBD-4DB2-8FA9-428C6F2E2F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44A737E-B1BF-44E7-A867-879086A5226D}" type="pres">
      <dgm:prSet presAssocID="{6D5E0560-FDBD-4DB2-8FA9-428C6F2E2F28}" presName="spaceRect" presStyleCnt="0"/>
      <dgm:spPr/>
    </dgm:pt>
    <dgm:pt modelId="{F9F1E975-6F07-40F6-9B48-355C06678C8C}" type="pres">
      <dgm:prSet presAssocID="{6D5E0560-FDBD-4DB2-8FA9-428C6F2E2F2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60A1613-2BA9-4716-9D7B-21DD184431B9}" srcId="{D1A96BC7-597D-45FA-B588-D40591C6B169}" destId="{542DD030-2326-4B7D-93FF-24B53AFFD03B}" srcOrd="0" destOrd="0" parTransId="{98EDEF86-4651-4AA8-A897-5A6E3D7E5E04}" sibTransId="{B5C807D6-EC41-48A8-B8AB-5117921C4D65}"/>
    <dgm:cxn modelId="{B94C5B37-902C-442B-877D-7A8C5DDFDCB0}" type="presOf" srcId="{6D5E0560-FDBD-4DB2-8FA9-428C6F2E2F28}" destId="{F9F1E975-6F07-40F6-9B48-355C06678C8C}" srcOrd="0" destOrd="0" presId="urn:microsoft.com/office/officeart/2018/2/layout/IconLabelList"/>
    <dgm:cxn modelId="{8E70D65C-B3B7-4EE7-B6DA-1F34A779AA6D}" srcId="{D1A96BC7-597D-45FA-B588-D40591C6B169}" destId="{6D5E0560-FDBD-4DB2-8FA9-428C6F2E2F28}" srcOrd="1" destOrd="0" parTransId="{803F11F6-E2AA-48B3-9610-ED698BE66B9D}" sibTransId="{00E3E5A8-854F-4D2C-B4B2-752FBB21505B}"/>
    <dgm:cxn modelId="{319D35B9-F986-48DD-9B57-4F58B82E5541}" type="presOf" srcId="{D1A96BC7-597D-45FA-B588-D40591C6B169}" destId="{1B6E23A9-D1CC-40E3-B4F8-C50B78CC4FA3}" srcOrd="0" destOrd="0" presId="urn:microsoft.com/office/officeart/2018/2/layout/IconLabelList"/>
    <dgm:cxn modelId="{D48897F6-0B97-4B8A-A8B2-5EDE9FE7A7C0}" type="presOf" srcId="{542DD030-2326-4B7D-93FF-24B53AFFD03B}" destId="{1626BDCD-4DCD-4C5B-802D-B2AC3FCA1646}" srcOrd="0" destOrd="0" presId="urn:microsoft.com/office/officeart/2018/2/layout/IconLabelList"/>
    <dgm:cxn modelId="{C5A34B5D-4120-4D55-8FE2-DE603DEC68F6}" type="presParOf" srcId="{1B6E23A9-D1CC-40E3-B4F8-C50B78CC4FA3}" destId="{F4E3DD90-9256-4884-8EBA-1D50734A95AF}" srcOrd="0" destOrd="0" presId="urn:microsoft.com/office/officeart/2018/2/layout/IconLabelList"/>
    <dgm:cxn modelId="{9006514A-B665-4053-A62A-50665C19B7F9}" type="presParOf" srcId="{F4E3DD90-9256-4884-8EBA-1D50734A95AF}" destId="{915F1F9F-DAAE-45FC-9ADD-95A6F0AFCE9B}" srcOrd="0" destOrd="0" presId="urn:microsoft.com/office/officeart/2018/2/layout/IconLabelList"/>
    <dgm:cxn modelId="{0A725937-EDF1-4811-9614-CC8BDF23E2D3}" type="presParOf" srcId="{F4E3DD90-9256-4884-8EBA-1D50734A95AF}" destId="{34C6C85B-D98B-418F-977A-AE524578F06D}" srcOrd="1" destOrd="0" presId="urn:microsoft.com/office/officeart/2018/2/layout/IconLabelList"/>
    <dgm:cxn modelId="{3186A88F-1416-4E20-ABD6-403DBC7F71C3}" type="presParOf" srcId="{F4E3DD90-9256-4884-8EBA-1D50734A95AF}" destId="{1626BDCD-4DCD-4C5B-802D-B2AC3FCA1646}" srcOrd="2" destOrd="0" presId="urn:microsoft.com/office/officeart/2018/2/layout/IconLabelList"/>
    <dgm:cxn modelId="{BED8A33C-3B99-4B71-8A20-ECBF5542A3A7}" type="presParOf" srcId="{1B6E23A9-D1CC-40E3-B4F8-C50B78CC4FA3}" destId="{A9595226-589E-41CB-899B-9662301E1956}" srcOrd="1" destOrd="0" presId="urn:microsoft.com/office/officeart/2018/2/layout/IconLabelList"/>
    <dgm:cxn modelId="{2F9AF239-5027-4AD6-9C94-A1B821AD0A04}" type="presParOf" srcId="{1B6E23A9-D1CC-40E3-B4F8-C50B78CC4FA3}" destId="{D103E902-D09B-4D3D-B1AB-9767D43C488B}" srcOrd="2" destOrd="0" presId="urn:microsoft.com/office/officeart/2018/2/layout/IconLabelList"/>
    <dgm:cxn modelId="{43962F83-560A-4047-9155-9BB9D469E7FA}" type="presParOf" srcId="{D103E902-D09B-4D3D-B1AB-9767D43C488B}" destId="{99543392-574B-491F-8884-F89C216A410C}" srcOrd="0" destOrd="0" presId="urn:microsoft.com/office/officeart/2018/2/layout/IconLabelList"/>
    <dgm:cxn modelId="{A5B67C96-78E8-4304-AF5A-F86CA9C777F4}" type="presParOf" srcId="{D103E902-D09B-4D3D-B1AB-9767D43C488B}" destId="{F44A737E-B1BF-44E7-A867-879086A5226D}" srcOrd="1" destOrd="0" presId="urn:microsoft.com/office/officeart/2018/2/layout/IconLabelList"/>
    <dgm:cxn modelId="{461D3C00-9C7C-4232-B398-FFF7D1896E99}" type="presParOf" srcId="{D103E902-D09B-4D3D-B1AB-9767D43C488B}" destId="{F9F1E975-6F07-40F6-9B48-355C06678C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3850A-BA6A-4AEA-9E09-F850D1D33D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7B470-273B-4F85-91CE-AD0BFAEB7DAF}">
      <dgm:prSet/>
      <dgm:spPr/>
      <dgm:t>
        <a:bodyPr/>
        <a:lstStyle/>
        <a:p>
          <a:r>
            <a:rPr lang="en-US"/>
            <a:t>Parking lot Wifi projects at 58 locations</a:t>
          </a:r>
        </a:p>
      </dgm:t>
    </dgm:pt>
    <dgm:pt modelId="{7E55A186-B150-40B4-9224-CAA0D109EF87}" type="parTrans" cxnId="{E2508AFE-BD2A-4D2E-A55F-4EEE23D037FE}">
      <dgm:prSet/>
      <dgm:spPr/>
      <dgm:t>
        <a:bodyPr/>
        <a:lstStyle/>
        <a:p>
          <a:endParaRPr lang="en-US"/>
        </a:p>
      </dgm:t>
    </dgm:pt>
    <dgm:pt modelId="{40DAB172-18D3-4FD1-AB9A-373AD221415E}" type="sibTrans" cxnId="{E2508AFE-BD2A-4D2E-A55F-4EEE23D037FE}">
      <dgm:prSet/>
      <dgm:spPr/>
      <dgm:t>
        <a:bodyPr/>
        <a:lstStyle/>
        <a:p>
          <a:endParaRPr lang="en-US"/>
        </a:p>
      </dgm:t>
    </dgm:pt>
    <dgm:pt modelId="{0A88DE56-D073-4E6D-B2C7-73B56821EC75}">
      <dgm:prSet/>
      <dgm:spPr/>
      <dgm:t>
        <a:bodyPr/>
        <a:lstStyle/>
        <a:p>
          <a:r>
            <a:rPr lang="en-US"/>
            <a:t>Retrofitted/upgraded thousands of laptops/desktops that were headed to Govdeals</a:t>
          </a:r>
        </a:p>
      </dgm:t>
    </dgm:pt>
    <dgm:pt modelId="{7499E7A8-0AF8-438C-8735-39B485B217F5}" type="parTrans" cxnId="{4EB63803-3EAC-4055-A951-2567695C1045}">
      <dgm:prSet/>
      <dgm:spPr/>
      <dgm:t>
        <a:bodyPr/>
        <a:lstStyle/>
        <a:p>
          <a:endParaRPr lang="en-US"/>
        </a:p>
      </dgm:t>
    </dgm:pt>
    <dgm:pt modelId="{3D2F85CD-1F41-4338-A849-454C7C7D43E9}" type="sibTrans" cxnId="{4EB63803-3EAC-4055-A951-2567695C1045}">
      <dgm:prSet/>
      <dgm:spPr/>
      <dgm:t>
        <a:bodyPr/>
        <a:lstStyle/>
        <a:p>
          <a:endParaRPr lang="en-US"/>
        </a:p>
      </dgm:t>
    </dgm:pt>
    <dgm:pt modelId="{99A5C3A2-A513-446A-BF2C-D242257A0BAF}">
      <dgm:prSet/>
      <dgm:spPr/>
      <dgm:t>
        <a:bodyPr/>
        <a:lstStyle/>
        <a:p>
          <a:r>
            <a:rPr lang="en-US"/>
            <a:t>Negotiated low price laptop configuration w/ Dell </a:t>
          </a:r>
        </a:p>
      </dgm:t>
    </dgm:pt>
    <dgm:pt modelId="{B1CF7442-C58E-4754-BDF0-29B284113D18}" type="parTrans" cxnId="{EAC620EA-63D3-47B5-9987-0A9C656A463E}">
      <dgm:prSet/>
      <dgm:spPr/>
      <dgm:t>
        <a:bodyPr/>
        <a:lstStyle/>
        <a:p>
          <a:endParaRPr lang="en-US"/>
        </a:p>
      </dgm:t>
    </dgm:pt>
    <dgm:pt modelId="{9505A285-45AB-4F57-BD54-84E604F77643}" type="sibTrans" cxnId="{EAC620EA-63D3-47B5-9987-0A9C656A463E}">
      <dgm:prSet/>
      <dgm:spPr/>
      <dgm:t>
        <a:bodyPr/>
        <a:lstStyle/>
        <a:p>
          <a:endParaRPr lang="en-US"/>
        </a:p>
      </dgm:t>
    </dgm:pt>
    <dgm:pt modelId="{C86987A6-1F8B-4479-AFF6-56FB16BFACEC}">
      <dgm:prSet/>
      <dgm:spPr/>
      <dgm:t>
        <a:bodyPr/>
        <a:lstStyle/>
        <a:p>
          <a:r>
            <a:rPr lang="en-US" dirty="0" err="1"/>
            <a:t>WiFi</a:t>
          </a:r>
          <a:r>
            <a:rPr lang="en-US" dirty="0"/>
            <a:t> hotspots loaned out</a:t>
          </a:r>
        </a:p>
      </dgm:t>
    </dgm:pt>
    <dgm:pt modelId="{3A18632B-F012-48E5-AFE9-3C6899B65CC1}" type="parTrans" cxnId="{070EB276-CBA2-44FA-BC02-5024E93388A5}">
      <dgm:prSet/>
      <dgm:spPr/>
      <dgm:t>
        <a:bodyPr/>
        <a:lstStyle/>
        <a:p>
          <a:endParaRPr lang="en-US"/>
        </a:p>
      </dgm:t>
    </dgm:pt>
    <dgm:pt modelId="{F105EE78-6625-446C-A20E-7D026A1F0DA5}" type="sibTrans" cxnId="{070EB276-CBA2-44FA-BC02-5024E93388A5}">
      <dgm:prSet/>
      <dgm:spPr/>
      <dgm:t>
        <a:bodyPr/>
        <a:lstStyle/>
        <a:p>
          <a:endParaRPr lang="en-US"/>
        </a:p>
      </dgm:t>
    </dgm:pt>
    <dgm:pt modelId="{2572D2D9-1E4A-46B2-B52E-0110E07262BB}">
      <dgm:prSet/>
      <dgm:spPr/>
      <dgm:t>
        <a:bodyPr/>
        <a:lstStyle/>
        <a:p>
          <a:r>
            <a:rPr lang="en-US"/>
            <a:t>Moved thousands of face-to-face courses online to our hosted Blackboard environment</a:t>
          </a:r>
        </a:p>
      </dgm:t>
    </dgm:pt>
    <dgm:pt modelId="{8C93D263-10D1-40C1-8B4C-7FCA299DD817}" type="parTrans" cxnId="{F8275950-E184-41F0-8F9C-2524314AA16E}">
      <dgm:prSet/>
      <dgm:spPr/>
      <dgm:t>
        <a:bodyPr/>
        <a:lstStyle/>
        <a:p>
          <a:endParaRPr lang="en-US"/>
        </a:p>
      </dgm:t>
    </dgm:pt>
    <dgm:pt modelId="{FBD41CB3-D898-46E2-A65E-7977EDCE6FDA}" type="sibTrans" cxnId="{F8275950-E184-41F0-8F9C-2524314AA16E}">
      <dgm:prSet/>
      <dgm:spPr/>
      <dgm:t>
        <a:bodyPr/>
        <a:lstStyle/>
        <a:p>
          <a:endParaRPr lang="en-US"/>
        </a:p>
      </dgm:t>
    </dgm:pt>
    <dgm:pt modelId="{99360253-15EF-41EA-9B38-E5C9EC3EEDF1}">
      <dgm:prSet/>
      <dgm:spPr/>
      <dgm:t>
        <a:bodyPr/>
        <a:lstStyle/>
        <a:p>
          <a:r>
            <a:rPr lang="en-US" dirty="0"/>
            <a:t>Supercharged Microsoft Teams Project</a:t>
          </a:r>
        </a:p>
      </dgm:t>
    </dgm:pt>
    <dgm:pt modelId="{3AB85C2B-EF8E-473D-9A65-F223ABC0360C}" type="parTrans" cxnId="{DF54ADF5-FE46-49B9-8121-DFC9FE9CA80F}">
      <dgm:prSet/>
      <dgm:spPr/>
      <dgm:t>
        <a:bodyPr/>
        <a:lstStyle/>
        <a:p>
          <a:endParaRPr lang="en-US"/>
        </a:p>
      </dgm:t>
    </dgm:pt>
    <dgm:pt modelId="{0235FAD7-8EA3-4DF2-B472-AA87E995A484}" type="sibTrans" cxnId="{DF54ADF5-FE46-49B9-8121-DFC9FE9CA80F}">
      <dgm:prSet/>
      <dgm:spPr/>
      <dgm:t>
        <a:bodyPr/>
        <a:lstStyle/>
        <a:p>
          <a:endParaRPr lang="en-US"/>
        </a:p>
      </dgm:t>
    </dgm:pt>
    <dgm:pt modelId="{AA7B609A-F8E4-42D2-A035-A98BE22C9B8A}">
      <dgm:prSet/>
      <dgm:spPr/>
      <dgm:t>
        <a:bodyPr/>
        <a:lstStyle/>
        <a:p>
          <a:r>
            <a:rPr lang="en-US"/>
            <a:t>Entire workforce went remote, heavy usage of VPN (and terrified CISO)</a:t>
          </a:r>
        </a:p>
      </dgm:t>
    </dgm:pt>
    <dgm:pt modelId="{AD21B425-DA61-403F-9275-CCFC9B46AC50}" type="parTrans" cxnId="{5953389C-AA76-40C8-8073-6377FBC940D1}">
      <dgm:prSet/>
      <dgm:spPr/>
      <dgm:t>
        <a:bodyPr/>
        <a:lstStyle/>
        <a:p>
          <a:endParaRPr lang="en-US"/>
        </a:p>
      </dgm:t>
    </dgm:pt>
    <dgm:pt modelId="{9B552C7B-BE46-475B-9658-9DD1DB058AE6}" type="sibTrans" cxnId="{5953389C-AA76-40C8-8073-6377FBC940D1}">
      <dgm:prSet/>
      <dgm:spPr/>
      <dgm:t>
        <a:bodyPr/>
        <a:lstStyle/>
        <a:p>
          <a:endParaRPr lang="en-US"/>
        </a:p>
      </dgm:t>
    </dgm:pt>
    <dgm:pt modelId="{175E4EB5-1AC8-4BC5-B830-836AF09801CE}">
      <dgm:prSet/>
      <dgm:spPr/>
      <dgm:t>
        <a:bodyPr/>
        <a:lstStyle/>
        <a:p>
          <a:r>
            <a:rPr lang="en-US" dirty="0"/>
            <a:t>Finally proved that telecommuting works for many to some of the “old school” managers</a:t>
          </a:r>
        </a:p>
      </dgm:t>
    </dgm:pt>
    <dgm:pt modelId="{0558FFF5-EE0D-487F-B4AD-67D6DF028CB2}" type="parTrans" cxnId="{58C7E9FB-A5BC-4F91-961C-208EE665B1A3}">
      <dgm:prSet/>
      <dgm:spPr/>
      <dgm:t>
        <a:bodyPr/>
        <a:lstStyle/>
        <a:p>
          <a:endParaRPr lang="en-US"/>
        </a:p>
      </dgm:t>
    </dgm:pt>
    <dgm:pt modelId="{CDA7F657-375D-40E0-B861-1DB1D521202F}" type="sibTrans" cxnId="{58C7E9FB-A5BC-4F91-961C-208EE665B1A3}">
      <dgm:prSet/>
      <dgm:spPr/>
      <dgm:t>
        <a:bodyPr/>
        <a:lstStyle/>
        <a:p>
          <a:endParaRPr lang="en-US"/>
        </a:p>
      </dgm:t>
    </dgm:pt>
    <dgm:pt modelId="{D64CBCB4-4A71-4980-8397-EE57AE98AC02}" type="pres">
      <dgm:prSet presAssocID="{1E13850A-BA6A-4AEA-9E09-F850D1D33DA1}" presName="diagram" presStyleCnt="0">
        <dgm:presLayoutVars>
          <dgm:dir/>
          <dgm:resizeHandles val="exact"/>
        </dgm:presLayoutVars>
      </dgm:prSet>
      <dgm:spPr/>
    </dgm:pt>
    <dgm:pt modelId="{E96F5837-C93A-4EF0-8CC9-FBBFA0BDCF34}" type="pres">
      <dgm:prSet presAssocID="{EF07B470-273B-4F85-91CE-AD0BFAEB7DAF}" presName="node" presStyleLbl="node1" presStyleIdx="0" presStyleCnt="7">
        <dgm:presLayoutVars>
          <dgm:bulletEnabled val="1"/>
        </dgm:presLayoutVars>
      </dgm:prSet>
      <dgm:spPr/>
    </dgm:pt>
    <dgm:pt modelId="{40CAA2B8-5D71-4773-950C-2A950B39374A}" type="pres">
      <dgm:prSet presAssocID="{40DAB172-18D3-4FD1-AB9A-373AD221415E}" presName="sibTrans" presStyleCnt="0"/>
      <dgm:spPr/>
    </dgm:pt>
    <dgm:pt modelId="{1D4B236D-891D-4829-B383-82394A69CED1}" type="pres">
      <dgm:prSet presAssocID="{0A88DE56-D073-4E6D-B2C7-73B56821EC75}" presName="node" presStyleLbl="node1" presStyleIdx="1" presStyleCnt="7">
        <dgm:presLayoutVars>
          <dgm:bulletEnabled val="1"/>
        </dgm:presLayoutVars>
      </dgm:prSet>
      <dgm:spPr/>
    </dgm:pt>
    <dgm:pt modelId="{DBA17735-6D87-4F34-B710-78C3D367EA52}" type="pres">
      <dgm:prSet presAssocID="{3D2F85CD-1F41-4338-A849-454C7C7D43E9}" presName="sibTrans" presStyleCnt="0"/>
      <dgm:spPr/>
    </dgm:pt>
    <dgm:pt modelId="{AABE4F21-D3A8-4C4B-AC9B-C706055EFBA1}" type="pres">
      <dgm:prSet presAssocID="{99A5C3A2-A513-446A-BF2C-D242257A0BAF}" presName="node" presStyleLbl="node1" presStyleIdx="2" presStyleCnt="7">
        <dgm:presLayoutVars>
          <dgm:bulletEnabled val="1"/>
        </dgm:presLayoutVars>
      </dgm:prSet>
      <dgm:spPr/>
    </dgm:pt>
    <dgm:pt modelId="{EA8E9C8D-B8A3-4589-B534-7C552CB32394}" type="pres">
      <dgm:prSet presAssocID="{9505A285-45AB-4F57-BD54-84E604F77643}" presName="sibTrans" presStyleCnt="0"/>
      <dgm:spPr/>
    </dgm:pt>
    <dgm:pt modelId="{8A1E5B7D-D692-48BF-91F6-8799781751FA}" type="pres">
      <dgm:prSet presAssocID="{C86987A6-1F8B-4479-AFF6-56FB16BFACEC}" presName="node" presStyleLbl="node1" presStyleIdx="3" presStyleCnt="7">
        <dgm:presLayoutVars>
          <dgm:bulletEnabled val="1"/>
        </dgm:presLayoutVars>
      </dgm:prSet>
      <dgm:spPr/>
    </dgm:pt>
    <dgm:pt modelId="{4917AE20-60A1-40D9-82A8-A204E519A8BD}" type="pres">
      <dgm:prSet presAssocID="{F105EE78-6625-446C-A20E-7D026A1F0DA5}" presName="sibTrans" presStyleCnt="0"/>
      <dgm:spPr/>
    </dgm:pt>
    <dgm:pt modelId="{376820B3-397A-44D2-A365-BE688AB25596}" type="pres">
      <dgm:prSet presAssocID="{2572D2D9-1E4A-46B2-B52E-0110E07262BB}" presName="node" presStyleLbl="node1" presStyleIdx="4" presStyleCnt="7">
        <dgm:presLayoutVars>
          <dgm:bulletEnabled val="1"/>
        </dgm:presLayoutVars>
      </dgm:prSet>
      <dgm:spPr/>
    </dgm:pt>
    <dgm:pt modelId="{D5C3AD04-2A8D-4898-83DD-A18AD634B5D6}" type="pres">
      <dgm:prSet presAssocID="{FBD41CB3-D898-46E2-A65E-7977EDCE6FDA}" presName="sibTrans" presStyleCnt="0"/>
      <dgm:spPr/>
    </dgm:pt>
    <dgm:pt modelId="{C4F47B76-4034-4499-92FE-0218146676BB}" type="pres">
      <dgm:prSet presAssocID="{99360253-15EF-41EA-9B38-E5C9EC3EEDF1}" presName="node" presStyleLbl="node1" presStyleIdx="5" presStyleCnt="7">
        <dgm:presLayoutVars>
          <dgm:bulletEnabled val="1"/>
        </dgm:presLayoutVars>
      </dgm:prSet>
      <dgm:spPr/>
    </dgm:pt>
    <dgm:pt modelId="{C5F30F25-EEFE-4956-A211-C6B343A6BCD7}" type="pres">
      <dgm:prSet presAssocID="{0235FAD7-8EA3-4DF2-B472-AA87E995A484}" presName="sibTrans" presStyleCnt="0"/>
      <dgm:spPr/>
    </dgm:pt>
    <dgm:pt modelId="{B779D983-D461-4CFD-874A-C1A1449A6B86}" type="pres">
      <dgm:prSet presAssocID="{AA7B609A-F8E4-42D2-A035-A98BE22C9B8A}" presName="node" presStyleLbl="node1" presStyleIdx="6" presStyleCnt="7">
        <dgm:presLayoutVars>
          <dgm:bulletEnabled val="1"/>
        </dgm:presLayoutVars>
      </dgm:prSet>
      <dgm:spPr/>
    </dgm:pt>
  </dgm:ptLst>
  <dgm:cxnLst>
    <dgm:cxn modelId="{4EB63803-3EAC-4055-A951-2567695C1045}" srcId="{1E13850A-BA6A-4AEA-9E09-F850D1D33DA1}" destId="{0A88DE56-D073-4E6D-B2C7-73B56821EC75}" srcOrd="1" destOrd="0" parTransId="{7499E7A8-0AF8-438C-8735-39B485B217F5}" sibTransId="{3D2F85CD-1F41-4338-A849-454C7C7D43E9}"/>
    <dgm:cxn modelId="{E83E2927-4C95-42A1-A4C8-DFA46F7EB9B5}" type="presOf" srcId="{0A88DE56-D073-4E6D-B2C7-73B56821EC75}" destId="{1D4B236D-891D-4829-B383-82394A69CED1}" srcOrd="0" destOrd="0" presId="urn:microsoft.com/office/officeart/2005/8/layout/default"/>
    <dgm:cxn modelId="{0C3C335E-F933-442D-9621-63AD4F9937D1}" type="presOf" srcId="{C86987A6-1F8B-4479-AFF6-56FB16BFACEC}" destId="{8A1E5B7D-D692-48BF-91F6-8799781751FA}" srcOrd="0" destOrd="0" presId="urn:microsoft.com/office/officeart/2005/8/layout/default"/>
    <dgm:cxn modelId="{746C3C65-1A85-4F7E-9F96-60A46E3D6D33}" type="presOf" srcId="{99360253-15EF-41EA-9B38-E5C9EC3EEDF1}" destId="{C4F47B76-4034-4499-92FE-0218146676BB}" srcOrd="0" destOrd="0" presId="urn:microsoft.com/office/officeart/2005/8/layout/default"/>
    <dgm:cxn modelId="{F8275950-E184-41F0-8F9C-2524314AA16E}" srcId="{1E13850A-BA6A-4AEA-9E09-F850D1D33DA1}" destId="{2572D2D9-1E4A-46B2-B52E-0110E07262BB}" srcOrd="4" destOrd="0" parTransId="{8C93D263-10D1-40C1-8B4C-7FCA299DD817}" sibTransId="{FBD41CB3-D898-46E2-A65E-7977EDCE6FDA}"/>
    <dgm:cxn modelId="{070EB276-CBA2-44FA-BC02-5024E93388A5}" srcId="{1E13850A-BA6A-4AEA-9E09-F850D1D33DA1}" destId="{C86987A6-1F8B-4479-AFF6-56FB16BFACEC}" srcOrd="3" destOrd="0" parTransId="{3A18632B-F012-48E5-AFE9-3C6899B65CC1}" sibTransId="{F105EE78-6625-446C-A20E-7D026A1F0DA5}"/>
    <dgm:cxn modelId="{7A3B1559-2710-47B0-A2F0-9DE4FD0BCF2E}" type="presOf" srcId="{1E13850A-BA6A-4AEA-9E09-F850D1D33DA1}" destId="{D64CBCB4-4A71-4980-8397-EE57AE98AC02}" srcOrd="0" destOrd="0" presId="urn:microsoft.com/office/officeart/2005/8/layout/default"/>
    <dgm:cxn modelId="{5953389C-AA76-40C8-8073-6377FBC940D1}" srcId="{1E13850A-BA6A-4AEA-9E09-F850D1D33DA1}" destId="{AA7B609A-F8E4-42D2-A035-A98BE22C9B8A}" srcOrd="6" destOrd="0" parTransId="{AD21B425-DA61-403F-9275-CCFC9B46AC50}" sibTransId="{9B552C7B-BE46-475B-9658-9DD1DB058AE6}"/>
    <dgm:cxn modelId="{E68E23B5-99AB-4D5E-8BD6-0D2FA04F664D}" type="presOf" srcId="{AA7B609A-F8E4-42D2-A035-A98BE22C9B8A}" destId="{B779D983-D461-4CFD-874A-C1A1449A6B86}" srcOrd="0" destOrd="0" presId="urn:microsoft.com/office/officeart/2005/8/layout/default"/>
    <dgm:cxn modelId="{1DD7DCC3-3285-450F-BF8C-BDB10DADBF46}" type="presOf" srcId="{175E4EB5-1AC8-4BC5-B830-836AF09801CE}" destId="{B779D983-D461-4CFD-874A-C1A1449A6B86}" srcOrd="0" destOrd="1" presId="urn:microsoft.com/office/officeart/2005/8/layout/default"/>
    <dgm:cxn modelId="{CBF8E1D8-8EA2-45E1-BABE-C4B4C8AEA8F7}" type="presOf" srcId="{2572D2D9-1E4A-46B2-B52E-0110E07262BB}" destId="{376820B3-397A-44D2-A365-BE688AB25596}" srcOrd="0" destOrd="0" presId="urn:microsoft.com/office/officeart/2005/8/layout/default"/>
    <dgm:cxn modelId="{3B7694DD-880B-469C-9205-C735CF369D23}" type="presOf" srcId="{EF07B470-273B-4F85-91CE-AD0BFAEB7DAF}" destId="{E96F5837-C93A-4EF0-8CC9-FBBFA0BDCF34}" srcOrd="0" destOrd="0" presId="urn:microsoft.com/office/officeart/2005/8/layout/default"/>
    <dgm:cxn modelId="{EAC620EA-63D3-47B5-9987-0A9C656A463E}" srcId="{1E13850A-BA6A-4AEA-9E09-F850D1D33DA1}" destId="{99A5C3A2-A513-446A-BF2C-D242257A0BAF}" srcOrd="2" destOrd="0" parTransId="{B1CF7442-C58E-4754-BDF0-29B284113D18}" sibTransId="{9505A285-45AB-4F57-BD54-84E604F77643}"/>
    <dgm:cxn modelId="{1E6636EB-410F-4519-BC85-6AE590194791}" type="presOf" srcId="{99A5C3A2-A513-446A-BF2C-D242257A0BAF}" destId="{AABE4F21-D3A8-4C4B-AC9B-C706055EFBA1}" srcOrd="0" destOrd="0" presId="urn:microsoft.com/office/officeart/2005/8/layout/default"/>
    <dgm:cxn modelId="{DF54ADF5-FE46-49B9-8121-DFC9FE9CA80F}" srcId="{1E13850A-BA6A-4AEA-9E09-F850D1D33DA1}" destId="{99360253-15EF-41EA-9B38-E5C9EC3EEDF1}" srcOrd="5" destOrd="0" parTransId="{3AB85C2B-EF8E-473D-9A65-F223ABC0360C}" sibTransId="{0235FAD7-8EA3-4DF2-B472-AA87E995A484}"/>
    <dgm:cxn modelId="{58C7E9FB-A5BC-4F91-961C-208EE665B1A3}" srcId="{AA7B609A-F8E4-42D2-A035-A98BE22C9B8A}" destId="{175E4EB5-1AC8-4BC5-B830-836AF09801CE}" srcOrd="0" destOrd="0" parTransId="{0558FFF5-EE0D-487F-B4AD-67D6DF028CB2}" sibTransId="{CDA7F657-375D-40E0-B861-1DB1D521202F}"/>
    <dgm:cxn modelId="{E2508AFE-BD2A-4D2E-A55F-4EEE23D037FE}" srcId="{1E13850A-BA6A-4AEA-9E09-F850D1D33DA1}" destId="{EF07B470-273B-4F85-91CE-AD0BFAEB7DAF}" srcOrd="0" destOrd="0" parTransId="{7E55A186-B150-40B4-9224-CAA0D109EF87}" sibTransId="{40DAB172-18D3-4FD1-AB9A-373AD221415E}"/>
    <dgm:cxn modelId="{EEFA39B7-65BF-4BF6-86A5-5A9407B2A9E6}" type="presParOf" srcId="{D64CBCB4-4A71-4980-8397-EE57AE98AC02}" destId="{E96F5837-C93A-4EF0-8CC9-FBBFA0BDCF34}" srcOrd="0" destOrd="0" presId="urn:microsoft.com/office/officeart/2005/8/layout/default"/>
    <dgm:cxn modelId="{2354DBF5-8CA8-4AD7-92CF-8D8113FD932A}" type="presParOf" srcId="{D64CBCB4-4A71-4980-8397-EE57AE98AC02}" destId="{40CAA2B8-5D71-4773-950C-2A950B39374A}" srcOrd="1" destOrd="0" presId="urn:microsoft.com/office/officeart/2005/8/layout/default"/>
    <dgm:cxn modelId="{5B6919C0-B60A-49D2-BB46-2A0E2CDE5A22}" type="presParOf" srcId="{D64CBCB4-4A71-4980-8397-EE57AE98AC02}" destId="{1D4B236D-891D-4829-B383-82394A69CED1}" srcOrd="2" destOrd="0" presId="urn:microsoft.com/office/officeart/2005/8/layout/default"/>
    <dgm:cxn modelId="{200897E1-AF11-4611-8A4E-D2FF6B80C6B9}" type="presParOf" srcId="{D64CBCB4-4A71-4980-8397-EE57AE98AC02}" destId="{DBA17735-6D87-4F34-B710-78C3D367EA52}" srcOrd="3" destOrd="0" presId="urn:microsoft.com/office/officeart/2005/8/layout/default"/>
    <dgm:cxn modelId="{250637DB-9CDF-4403-8CA5-D564AF6B926E}" type="presParOf" srcId="{D64CBCB4-4A71-4980-8397-EE57AE98AC02}" destId="{AABE4F21-D3A8-4C4B-AC9B-C706055EFBA1}" srcOrd="4" destOrd="0" presId="urn:microsoft.com/office/officeart/2005/8/layout/default"/>
    <dgm:cxn modelId="{1A5C11EE-118A-4151-A0C9-39FE7D6712E5}" type="presParOf" srcId="{D64CBCB4-4A71-4980-8397-EE57AE98AC02}" destId="{EA8E9C8D-B8A3-4589-B534-7C552CB32394}" srcOrd="5" destOrd="0" presId="urn:microsoft.com/office/officeart/2005/8/layout/default"/>
    <dgm:cxn modelId="{4A6722CF-2A54-49AC-AD67-706ED20083CC}" type="presParOf" srcId="{D64CBCB4-4A71-4980-8397-EE57AE98AC02}" destId="{8A1E5B7D-D692-48BF-91F6-8799781751FA}" srcOrd="6" destOrd="0" presId="urn:microsoft.com/office/officeart/2005/8/layout/default"/>
    <dgm:cxn modelId="{D74FFB23-A8E8-4F53-9E90-85EF2DB4FBF9}" type="presParOf" srcId="{D64CBCB4-4A71-4980-8397-EE57AE98AC02}" destId="{4917AE20-60A1-40D9-82A8-A204E519A8BD}" srcOrd="7" destOrd="0" presId="urn:microsoft.com/office/officeart/2005/8/layout/default"/>
    <dgm:cxn modelId="{7E032938-E68C-44CD-90FE-0DA4C26D7F3A}" type="presParOf" srcId="{D64CBCB4-4A71-4980-8397-EE57AE98AC02}" destId="{376820B3-397A-44D2-A365-BE688AB25596}" srcOrd="8" destOrd="0" presId="urn:microsoft.com/office/officeart/2005/8/layout/default"/>
    <dgm:cxn modelId="{3F2B5E97-684E-4AB0-8EE5-2484A165DE3A}" type="presParOf" srcId="{D64CBCB4-4A71-4980-8397-EE57AE98AC02}" destId="{D5C3AD04-2A8D-4898-83DD-A18AD634B5D6}" srcOrd="9" destOrd="0" presId="urn:microsoft.com/office/officeart/2005/8/layout/default"/>
    <dgm:cxn modelId="{E891700E-660B-46C8-BF23-DC24BA323853}" type="presParOf" srcId="{D64CBCB4-4A71-4980-8397-EE57AE98AC02}" destId="{C4F47B76-4034-4499-92FE-0218146676BB}" srcOrd="10" destOrd="0" presId="urn:microsoft.com/office/officeart/2005/8/layout/default"/>
    <dgm:cxn modelId="{408681DB-6625-4E83-B30A-BF0F754B6639}" type="presParOf" srcId="{D64CBCB4-4A71-4980-8397-EE57AE98AC02}" destId="{C5F30F25-EEFE-4956-A211-C6B343A6BCD7}" srcOrd="11" destOrd="0" presId="urn:microsoft.com/office/officeart/2005/8/layout/default"/>
    <dgm:cxn modelId="{1DB5C4E2-8ADF-4945-A9F6-714D443B28C0}" type="presParOf" srcId="{D64CBCB4-4A71-4980-8397-EE57AE98AC02}" destId="{B779D983-D461-4CFD-874A-C1A1449A6B8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F1F9F-DAAE-45FC-9ADD-95A6F0AFCE9B}">
      <dsp:nvSpPr>
        <dsp:cNvPr id="0" name=""/>
        <dsp:cNvSpPr/>
      </dsp:nvSpPr>
      <dsp:spPr>
        <a:xfrm>
          <a:off x="538968" y="91893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6BDCD-4DCD-4C5B-802D-B2AC3FCA1646}">
      <dsp:nvSpPr>
        <dsp:cNvPr id="0" name=""/>
        <dsp:cNvSpPr/>
      </dsp:nvSpPr>
      <dsp:spPr>
        <a:xfrm>
          <a:off x="43968" y="19990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System of 16 accredited colleges and 70 locations across the state of Kentucky</a:t>
          </a:r>
        </a:p>
      </dsp:txBody>
      <dsp:txXfrm>
        <a:off x="43968" y="1999004"/>
        <a:ext cx="1800000" cy="720000"/>
      </dsp:txXfrm>
    </dsp:sp>
    <dsp:sp modelId="{99543392-574B-491F-8884-F89C216A410C}">
      <dsp:nvSpPr>
        <dsp:cNvPr id="0" name=""/>
        <dsp:cNvSpPr/>
      </dsp:nvSpPr>
      <dsp:spPr>
        <a:xfrm>
          <a:off x="2653968" y="91893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1E975-6F07-40F6-9B48-355C06678C8C}">
      <dsp:nvSpPr>
        <dsp:cNvPr id="0" name=""/>
        <dsp:cNvSpPr/>
      </dsp:nvSpPr>
      <dsp:spPr>
        <a:xfrm>
          <a:off x="2158968" y="19990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Serves more than 100,000 credit and 45,000 workforce students annually</a:t>
          </a:r>
        </a:p>
      </dsp:txBody>
      <dsp:txXfrm>
        <a:off x="2158968" y="1999004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F5837-C93A-4EF0-8CC9-FBBFA0BDCF34}">
      <dsp:nvSpPr>
        <dsp:cNvPr id="0" name=""/>
        <dsp:cNvSpPr/>
      </dsp:nvSpPr>
      <dsp:spPr>
        <a:xfrm>
          <a:off x="2764" y="466588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Parking lot Wifi projects at 58 locations</a:t>
          </a:r>
        </a:p>
      </dsp:txBody>
      <dsp:txXfrm>
        <a:off x="2764" y="466588"/>
        <a:ext cx="2193402" cy="1316041"/>
      </dsp:txXfrm>
    </dsp:sp>
    <dsp:sp modelId="{1D4B236D-891D-4829-B383-82394A69CED1}">
      <dsp:nvSpPr>
        <dsp:cNvPr id="0" name=""/>
        <dsp:cNvSpPr/>
      </dsp:nvSpPr>
      <dsp:spPr>
        <a:xfrm>
          <a:off x="2415507" y="466588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Retrofitted/upgraded thousands of laptops/desktops that were headed to Govdeals</a:t>
          </a:r>
        </a:p>
      </dsp:txBody>
      <dsp:txXfrm>
        <a:off x="2415507" y="466588"/>
        <a:ext cx="2193402" cy="1316041"/>
      </dsp:txXfrm>
    </dsp:sp>
    <dsp:sp modelId="{AABE4F21-D3A8-4C4B-AC9B-C706055EFBA1}">
      <dsp:nvSpPr>
        <dsp:cNvPr id="0" name=""/>
        <dsp:cNvSpPr/>
      </dsp:nvSpPr>
      <dsp:spPr>
        <a:xfrm>
          <a:off x="4828249" y="466588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Negotiated low price laptop configuration w/ Dell </a:t>
          </a:r>
        </a:p>
      </dsp:txBody>
      <dsp:txXfrm>
        <a:off x="4828249" y="466588"/>
        <a:ext cx="2193402" cy="1316041"/>
      </dsp:txXfrm>
    </dsp:sp>
    <dsp:sp modelId="{8A1E5B7D-D692-48BF-91F6-8799781751FA}">
      <dsp:nvSpPr>
        <dsp:cNvPr id="0" name=""/>
        <dsp:cNvSpPr/>
      </dsp:nvSpPr>
      <dsp:spPr>
        <a:xfrm>
          <a:off x="7240992" y="466588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WiFi</a:t>
          </a:r>
          <a:r>
            <a:rPr lang="en-US" sz="1400" kern="1200" dirty="0"/>
            <a:t> hotspots loaned out</a:t>
          </a:r>
        </a:p>
      </dsp:txBody>
      <dsp:txXfrm>
        <a:off x="7240992" y="466588"/>
        <a:ext cx="2193402" cy="1316041"/>
      </dsp:txXfrm>
    </dsp:sp>
    <dsp:sp modelId="{376820B3-397A-44D2-A365-BE688AB25596}">
      <dsp:nvSpPr>
        <dsp:cNvPr id="0" name=""/>
        <dsp:cNvSpPr/>
      </dsp:nvSpPr>
      <dsp:spPr>
        <a:xfrm>
          <a:off x="1209135" y="2001970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Moved thousands of face-to-face courses online to our hosted Blackboard environment</a:t>
          </a:r>
        </a:p>
      </dsp:txBody>
      <dsp:txXfrm>
        <a:off x="1209135" y="2001970"/>
        <a:ext cx="2193402" cy="1316041"/>
      </dsp:txXfrm>
    </dsp:sp>
    <dsp:sp modelId="{C4F47B76-4034-4499-92FE-0218146676BB}">
      <dsp:nvSpPr>
        <dsp:cNvPr id="0" name=""/>
        <dsp:cNvSpPr/>
      </dsp:nvSpPr>
      <dsp:spPr>
        <a:xfrm>
          <a:off x="3621878" y="2001970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Supercharged Microsoft Teams Project</a:t>
          </a:r>
        </a:p>
      </dsp:txBody>
      <dsp:txXfrm>
        <a:off x="3621878" y="2001970"/>
        <a:ext cx="2193402" cy="1316041"/>
      </dsp:txXfrm>
    </dsp:sp>
    <dsp:sp modelId="{B779D983-D461-4CFD-874A-C1A1449A6B86}">
      <dsp:nvSpPr>
        <dsp:cNvPr id="0" name=""/>
        <dsp:cNvSpPr/>
      </dsp:nvSpPr>
      <dsp:spPr>
        <a:xfrm>
          <a:off x="6034620" y="2001970"/>
          <a:ext cx="2193402" cy="131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Entire workforce went remote, heavy usage of VPN (and terrified CISO)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Finally proved that telecommuting works for many to some of the “old school” managers</a:t>
          </a:r>
        </a:p>
      </dsp:txBody>
      <dsp:txXfrm>
        <a:off x="6034620" y="2001970"/>
        <a:ext cx="2193402" cy="131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864DDF-2425-4DBF-A936-D34B1778E483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1D9884-CA39-4BD5-884B-6487BE0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9884-CA39-4BD5-884B-6487BE0C4E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9884-CA39-4BD5-884B-6487BE0C4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0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2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3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5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2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6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9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7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6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1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7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61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g"/><Relationship Id="rId4" Type="http://schemas.openxmlformats.org/officeDocument/2006/relationships/hyperlink" Target="about:blank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about:bla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0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hyperlink" Target="about:blank" TargetMode="Externa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6A3F1D4-DEF1-47DE-A12A-4C1B3F3BA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588008">
            <a:off x="-1106136" y="1065026"/>
            <a:ext cx="6011451" cy="5224230"/>
            <a:chOff x="5281603" y="104898"/>
            <a:chExt cx="6910438" cy="6005491"/>
          </a:xfrm>
        </p:grpSpPr>
        <p:sp>
          <p:nvSpPr>
            <p:cNvPr id="20" name="Freeform 270">
              <a:extLst>
                <a:ext uri="{FF2B5EF4-FFF2-40B4-BE49-F238E27FC236}">
                  <a16:creationId xmlns:a16="http://schemas.microsoft.com/office/drawing/2014/main" id="{E2E8FF96-97BA-454F-AA5D-5E7A49303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8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FE51DAE-C187-4524-BFE4-2FA20A12D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37" y="331503"/>
              <a:ext cx="6676004" cy="5235372"/>
              <a:chOff x="5516006" y="331455"/>
              <a:chExt cx="6676004" cy="5235374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4650558-19C1-4312-A6B0-F0CE493A0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7" y="33145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0D69AA-43C3-45CD-906F-2966EA72A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9" y="33827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6CD6ED4-9C15-4E3B-9A49-4ED5FD389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8" y="34758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6567160-597C-49C7-87FA-D4BE8650B6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56" y="3680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29C9F29-E6B9-408B-97AF-86819559F8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74" y="38916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6FA11DF-7FE8-4741-BAC0-9AF415A639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76" y="41748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AE1D27-80BB-4F13-90E9-EEC930CE5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33" y="44580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CF56FBA-051E-4549-86A3-4B33A77C61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21" y="47941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2C49A1-67CC-4710-9B7C-CB80BEF65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91" y="52427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AF9D302-E5F1-44D8-93F1-3582612344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41" y="57054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66723A2-4849-46BA-B503-984740D77E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91" y="62125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B0CAE57-FFB4-43A7-99E2-81C5B5CFF5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75" y="69033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A88CC0C-6FC4-448F-A395-E295A70AA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9001" y="75498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2CBDE23-8B3A-444A-B31C-BA26E754F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202" y="81962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B0A9BBC-9F8C-4D53-9CB7-D1460936C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23" y="8955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09C763-07CB-4E83-B4C0-B7077C73D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81" y="96795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17C9D17-C51D-48FC-8395-8D765B7A3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85" y="104793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062495-0566-4C29-BDBD-0B717D2683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68" y="113136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B71EE13-CCB1-425D-8C39-690452A39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13" y="122161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C51C0F4-08A1-4771-9CE6-E54FE2F5B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54" y="132158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65D41C0-DC38-4625-9A1B-3A853DEA8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14" y="141742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174BFD9-4AE7-4956-B935-23A0E1245D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69" y="151770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F5FBD61-C4D0-4879-AE01-02530C9D8A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63" y="1627194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C0D2F64-664F-4AB8-8CFD-4AE423E3B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27" y="173575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2646F3B3-5B9F-42A8-BBBE-3520A088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90" y="1909979"/>
                <a:ext cx="117320" cy="82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E63B2AA-3CB5-49A4-8A39-F578840ADF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52" y="2083300"/>
                <a:ext cx="39677" cy="2143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6982DD0-0A68-4949-82D2-EF9EA2C51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420000" flipH="1">
                <a:off x="9127996" y="33420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50AB0F4-F8E8-4CD9-A875-0471ED91B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300000" flipH="1">
                <a:off x="8987583" y="33658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9">
                <a:extLst>
                  <a:ext uri="{FF2B5EF4-FFF2-40B4-BE49-F238E27FC236}">
                    <a16:creationId xmlns:a16="http://schemas.microsoft.com/office/drawing/2014/main" id="{1F9CE4DC-D0A9-4D32-95DA-5DBADC9D59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180000" flipH="1">
                <a:off x="8844865" y="35112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45EB0F7-C93A-4BBD-A4C4-7B656048E8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060000" flipH="1">
                <a:off x="8706910" y="36566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A9D5E87-498B-41BF-8992-19C1AF51A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880000" flipH="1">
                <a:off x="8568015" y="38783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34D3644-1E08-414D-A6DD-6462F4BB2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760000" flipH="1">
                <a:off x="8429119" y="41000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54C51F5-5C6C-486D-BA4B-9D0BF5FEF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640000" flipH="1">
                <a:off x="8294976" y="446154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00E976F-532C-4A3D-967E-B63323068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520000" flipH="1">
                <a:off x="8160831" y="48230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2134B01-0AAE-406B-8EF2-7E80DE7A5C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340000" flipH="1">
                <a:off x="8027695" y="531772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38C6A49-6E42-4159-B96A-4794972F88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220000" flipH="1">
                <a:off x="7894560" y="581239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D18AE19-1192-4233-8B1D-BDA94EA78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0100000" flipH="1">
                <a:off x="7761424" y="630703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843AB93-A7A2-4866-874C-88AAE01B7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980000" flipH="1">
                <a:off x="7636651" y="68970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1F72998-6259-433F-A3EC-2478DEB05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0" flipH="1">
                <a:off x="7511876" y="751088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BD2D18E-14F2-4F7D-A450-2843EE452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680000" flipH="1">
                <a:off x="7387903" y="81965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EE16539-1E6D-4EDC-B6AE-E8A481570E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560000" flipH="1">
                <a:off x="7268535" y="89303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FC1ED3E-1DE1-4359-B29F-F8063823E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440000" flipH="1">
                <a:off x="7152033" y="976447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AA10AE8-2DA5-42FF-9047-51CF58067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260000" flipH="1">
                <a:off x="7041697" y="1059876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D831F2D-75A5-4C34-8E05-60329D414E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140000" flipH="1">
                <a:off x="6931361" y="1143305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FF682BA-A723-4AF6-8885-D62B19CDC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020000" flipH="1">
                <a:off x="6819072" y="1235691"/>
                <a:ext cx="3393" cy="182855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F369DC7-CA5A-4A8E-9F45-1DFCD8D209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900000" flipH="1">
                <a:off x="6721362" y="133254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EB36D4B-B427-4B20-93E4-5EBB216A2F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720000" flipH="1">
                <a:off x="6617467" y="142921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FA26BC5-9591-4DEB-AF9B-87519E8DB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0" flipH="1">
                <a:off x="6520030" y="152705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D6160C5-35E0-4560-90E3-B04690C41E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480000" flipH="1">
                <a:off x="6429573" y="164136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10F25BE-81EA-4B2E-807F-32D6532A7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360000" flipH="1">
                <a:off x="6340531" y="175016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3F45AAE-D664-4B0F-AE81-8003260BE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180000" flipH="1">
                <a:off x="6261752" y="185990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29117F9-A32E-4584-87C9-553B5B0E2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060000" flipH="1">
                <a:off x="6184139" y="197933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B304953-E67B-4A7C-9B6C-C82C57D04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940000" flipH="1">
                <a:off x="6106524" y="209875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A0E47B5-33C1-4A9E-A992-54B6B561E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820000" flipH="1">
                <a:off x="6043200" y="222223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993CCC8-EA62-4172-8E02-A5399EA17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640000" flipH="1">
                <a:off x="5978905" y="234396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D58479F-E818-4029-8615-72C422537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520000" flipH="1">
                <a:off x="5912430" y="247032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C97C7F6-0AB1-4301-8F57-0ED702168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0" flipH="1">
                <a:off x="5858867" y="2600547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25F55A2-73EF-4F9D-9591-876C888834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280000" flipH="1">
                <a:off x="5808174" y="273364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B3C0E72-51AB-4211-8F79-9E318C54D6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100000" flipH="1">
                <a:off x="5773255" y="286644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9AE6894-05AC-48E8-B4A5-D9D79B1C5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980000" flipH="1">
                <a:off x="5735956" y="300163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1779B3F-3B2F-4919-862E-B5B643A98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860000" flipH="1">
                <a:off x="5700097" y="313845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511FFE1-234F-45CB-92DF-BC737C9F7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740000" flipH="1">
                <a:off x="5665931" y="327502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0F4717B-868F-45B6-B17A-22D9C8E8DE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560000" flipH="1">
                <a:off x="5644468" y="341376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F064AC9-B2F5-447B-BFE7-75CDFCBDFA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440000" flipH="1">
                <a:off x="5626522" y="3554120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4AC90A0-49D3-42E6-8554-9D127B431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320000" flipH="1">
                <a:off x="5616421" y="369130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87C403-11F4-41FD-98E6-32F2DA7496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 flipH="1">
                <a:off x="5611311" y="3834826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67E3667-DCEC-4E2E-BA92-7E2C4A593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020000" flipH="1">
                <a:off x="5608533" y="3975158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FBF2DE5-4238-4352-8ECB-4214CE58C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900000" flipH="1">
                <a:off x="5605749" y="411548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A614181-98EA-4D12-A70C-8A02EDCF83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780000" flipH="1">
                <a:off x="5624187" y="425361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7407CA6-1E32-49D3-BCCC-D7E2132BB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660000" flipH="1">
                <a:off x="5642615" y="4391731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B566D03-C62E-478D-8B5C-31A8C3C60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480000" flipH="1">
                <a:off x="5654803" y="453574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3913D97-AA52-423C-9DAF-0FA803B4E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360000" flipH="1">
                <a:off x="5684436" y="4670707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D5BBE04-1A5D-40EF-8CF1-8235B0E44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240000" flipH="1">
                <a:off x="5714065" y="4808049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69C5861-E4E8-4C08-A584-94AA37B1F7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120000" flipH="1">
                <a:off x="5748457" y="4947772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92E22AE-0811-4577-AA13-B7F5636F5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940000" flipH="1">
                <a:off x="5792089" y="507688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ACB39E0-25C6-486D-85A5-FB67FA40A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820000" flipH="1">
                <a:off x="5847437" y="5210485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996AA2F-EDC0-4A25-A87C-F389979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700000" flipH="1">
                <a:off x="5900407" y="5341724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1B829D2-BB4C-400A-B4C4-1FBDB97B6E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580000" flipH="1">
                <a:off x="5955761" y="5473693"/>
                <a:ext cx="3393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EB1C1D6-0E65-4622-A4D5-393D73B39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1089" y="40090"/>
            <a:ext cx="1139692" cy="4028867"/>
            <a:chOff x="8591089" y="40090"/>
            <a:chExt cx="1139692" cy="4028867"/>
          </a:xfrm>
        </p:grpSpPr>
        <p:sp>
          <p:nvSpPr>
            <p:cNvPr id="102" name="Freeform 435">
              <a:extLst>
                <a:ext uri="{FF2B5EF4-FFF2-40B4-BE49-F238E27FC236}">
                  <a16:creationId xmlns:a16="http://schemas.microsoft.com/office/drawing/2014/main" id="{8F0B0269-5E47-42B2-8748-B3D08D86C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273242">
              <a:off x="8591089" y="40090"/>
              <a:ext cx="1051990" cy="4028867"/>
            </a:xfrm>
            <a:custGeom>
              <a:avLst/>
              <a:gdLst>
                <a:gd name="connsiteX0" fmla="*/ 1026114 w 1051990"/>
                <a:gd name="connsiteY0" fmla="*/ 0 h 4028867"/>
                <a:gd name="connsiteX1" fmla="*/ 1051990 w 1051990"/>
                <a:gd name="connsiteY1" fmla="*/ 10514 h 4028867"/>
                <a:gd name="connsiteX2" fmla="*/ 947223 w 1051990"/>
                <a:gd name="connsiteY2" fmla="*/ 105732 h 4028867"/>
                <a:gd name="connsiteX3" fmla="*/ 25213 w 1051990"/>
                <a:gd name="connsiteY3" fmla="*/ 2331661 h 4028867"/>
                <a:gd name="connsiteX4" fmla="*/ 480951 w 1051990"/>
                <a:gd name="connsiteY4" fmla="*/ 3963982 h 4028867"/>
                <a:gd name="connsiteX5" fmla="*/ 514062 w 1051990"/>
                <a:gd name="connsiteY5" fmla="*/ 4015630 h 4028867"/>
                <a:gd name="connsiteX6" fmla="*/ 492604 w 1051990"/>
                <a:gd name="connsiteY6" fmla="*/ 4028867 h 4028867"/>
                <a:gd name="connsiteX7" fmla="*/ 459388 w 1051990"/>
                <a:gd name="connsiteY7" fmla="*/ 3977055 h 4028867"/>
                <a:gd name="connsiteX8" fmla="*/ 0 w 1051990"/>
                <a:gd name="connsiteY8" fmla="*/ 2331661 h 4028867"/>
                <a:gd name="connsiteX9" fmla="*/ 929395 w 1051990"/>
                <a:gd name="connsiteY9" fmla="*/ 87904 h 40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990" h="4028867">
                  <a:moveTo>
                    <a:pt x="1026114" y="0"/>
                  </a:moveTo>
                  <a:lnTo>
                    <a:pt x="1051990" y="10514"/>
                  </a:lnTo>
                  <a:lnTo>
                    <a:pt x="947223" y="105732"/>
                  </a:lnTo>
                  <a:cubicBezTo>
                    <a:pt x="377558" y="675396"/>
                    <a:pt x="25213" y="1462381"/>
                    <a:pt x="25213" y="2331661"/>
                  </a:cubicBezTo>
                  <a:cubicBezTo>
                    <a:pt x="25212" y="2929290"/>
                    <a:pt x="191751" y="3488023"/>
                    <a:pt x="480951" y="3963982"/>
                  </a:cubicBezTo>
                  <a:lnTo>
                    <a:pt x="514062" y="4015630"/>
                  </a:lnTo>
                  <a:lnTo>
                    <a:pt x="492604" y="4028867"/>
                  </a:lnTo>
                  <a:lnTo>
                    <a:pt x="459388" y="3977055"/>
                  </a:lnTo>
                  <a:cubicBezTo>
                    <a:pt x="167872" y="3497285"/>
                    <a:pt x="0" y="2934077"/>
                    <a:pt x="0" y="2331661"/>
                  </a:cubicBezTo>
                  <a:cubicBezTo>
                    <a:pt x="0" y="1455419"/>
                    <a:pt x="355167" y="662131"/>
                    <a:pt x="929395" y="87904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F8EC3A7-71C8-4492-A948-E96271A7D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705463" y="53848"/>
              <a:ext cx="1025318" cy="3523101"/>
              <a:chOff x="8705463" y="53848"/>
              <a:chExt cx="1025318" cy="3523101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B12C727-45C3-4899-9881-69ED4E8A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693242" flipH="1">
                <a:off x="9082948" y="-1893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C879399-9859-47DA-A906-6DBD4DEEF2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573242" flipH="1">
                <a:off x="9039111" y="8368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9C9659A-1759-4860-94DC-D1CF02A7B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393242" flipH="1">
                <a:off x="8990567" y="18804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76547-B070-4F64-BEC8-BEFBF03D5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273242" flipH="1">
                <a:off x="8947236" y="29131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4E6801B-5BD1-449E-9134-6B687673C6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153242" flipH="1">
                <a:off x="8914176" y="40482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1E568C2-8448-4FA5-A216-0669A959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033242" flipH="1">
                <a:off x="8880490" y="513759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52C1A8F-2D2F-4AF3-9399-EB3611EB2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853242" flipH="1">
                <a:off x="8854810" y="62027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B8813C4-A851-495E-B914-7DAD5286CD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733242" flipH="1">
                <a:off x="8832959" y="73370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6A11785-5A81-4C38-B731-6BA65A48C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613242" flipH="1">
                <a:off x="8811109" y="84713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575197C-AF10-4DC7-87EC-D73F7F4597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493242" flipH="1">
                <a:off x="8801231" y="95925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288669B-8936-411A-8417-689736FEB6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313242" flipH="1">
                <a:off x="8790092" y="107035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E18ED0B-14B5-4646-9F76-10ED1F10C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193242" flipH="1">
                <a:off x="8778727" y="118559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CACE36E-7999-464F-AF18-499B74912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073242" flipH="1">
                <a:off x="8778244" y="129980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E32A79E-F275-494E-BF7D-366273BF36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953242" flipH="1">
                <a:off x="8780794" y="141529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FB82425-6AF7-4F51-B9ED-616D0731D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773242" flipH="1">
                <a:off x="8795106" y="152575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B108817-61D4-4148-BDA6-7B8815C1D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653242" flipH="1">
                <a:off x="8808355" y="163871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49197DE7-0A55-4F23-8E08-B1B007F0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533242" flipH="1">
                <a:off x="8823190" y="175248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C06078C-0E6D-40BB-A616-693FE32E4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413242" flipH="1">
                <a:off x="8839215" y="1865530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DAB7721E-7A3E-414E-9092-EB20271BE9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233242" flipH="1">
                <a:off x="8865450" y="197633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5C7249C-C793-4CD9-9DDE-5DE9B2A77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113242" flipH="1">
                <a:off x="8894820" y="208728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58DF4730-402B-40B0-ACE5-AE777CEDFC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993242" flipH="1">
                <a:off x="8929116" y="219345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6C6829AC-DF8A-4623-8C08-AB4DBB8D03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873242" flipH="1">
                <a:off x="8969097" y="230286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0BCB273-B75E-4FBD-965C-54E2DFEC91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693242" flipH="1">
                <a:off x="9009856" y="2409163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695DA63-646F-4E57-82F4-F1B35C2FE4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573242" flipH="1">
                <a:off x="9050614" y="2515462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D9609E0-655F-44B2-9A7E-40EBC5E63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53242" flipH="1">
                <a:off x="9106635" y="2613624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F5A12B1-A906-47E4-B512-426D9B36B5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333242" flipH="1">
                <a:off x="9162656" y="271178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DFAC3CF-9627-471E-BFE7-DD2DCC39FD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153242" flipH="1">
                <a:off x="9215782" y="2816277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FAEBB74-1690-46D8-88A9-6E32CB292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033242" flipH="1">
                <a:off x="9279250" y="290864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4FB41D8-7DEE-46B5-9264-9C243AD49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913242" flipH="1">
                <a:off x="9343444" y="3002809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92B03A7-9340-4043-81A9-684988F367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793242" flipH="1">
                <a:off x="9411943" y="3097305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4B1507A-A11D-4A38-8163-0C859507B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613242" flipH="1">
                <a:off x="9484143" y="3181008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5293184-4AF0-4088-816E-185F172A54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493242" flipH="1">
                <a:off x="9566519" y="3264501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2675846-D213-41A4-846D-230E9A4199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373242" flipH="1">
                <a:off x="9646380" y="3346932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14682B6-77B2-4A3A-984F-A463269FC8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53242" flipH="1">
                <a:off x="9728029" y="3428636"/>
                <a:ext cx="2752" cy="148313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4DB6086-E2C5-44C8-997F-B4DF964F9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632934">
            <a:off x="4374451" y="372150"/>
            <a:ext cx="3775939" cy="3281485"/>
            <a:chOff x="5281603" y="104899"/>
            <a:chExt cx="6910397" cy="6005491"/>
          </a:xfrm>
        </p:grpSpPr>
        <p:sp>
          <p:nvSpPr>
            <p:cNvPr id="140" name="Freeform 472">
              <a:extLst>
                <a:ext uri="{FF2B5EF4-FFF2-40B4-BE49-F238E27FC236}">
                  <a16:creationId xmlns:a16="http://schemas.microsoft.com/office/drawing/2014/main" id="{52D6084D-B8D2-4126-8105-3278854A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70C8A93-37F7-4F97-8135-15D73B285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3C984B3-233F-478C-B4D6-816E60A84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2C7CA10A-A373-485C-8C08-FED590CD7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3176DC65-ED65-4CC1-9385-67A510A49A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86112CC-CEB2-4690-B3C6-B887D9DB2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486CF3F-6C58-4E66-AABD-FCE5FDBEE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EE6C3E4-ABF3-48E7-9BEF-6B9F24B863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A362DF61-1523-4B9F-B799-9ECB08143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4A9795A-2957-40C8-9B48-F4DAB77BB9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EFC4F03-B3A6-4934-8A5D-7846122481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4515F2B-6262-4D33-9347-975B490BA4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92DCE23-26DF-4970-9AA6-6D5C8D438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5FA3181-C98C-465B-84D6-E28910005A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817CAA4-C432-4775-A103-2DDE6F9AD7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C4FDC1D-2EB8-4CFE-87BA-6246977A6A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73D770C-217A-4C82-861B-01F7D66F0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16E80CA-8D69-4A05-8FE3-978694EF91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0D1A02D-8D59-4614-BE57-2ADD4716A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E98FF5ED-CE29-4136-B97A-A24B0F05F5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58F14B1-7D3B-4553-AB98-AF6257B46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6F48D93-1218-40F5-8096-56E5BF479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9B07C3D-837B-42ED-9068-82EB62D8D2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B3FC55E1-6658-472B-9FFD-AFA0FB8ED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FB9AF5AC-26FD-4F36-9AB9-5F5DC3401A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CBA105D-4C27-4DD1-82B6-24B9C98DD2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3584084-293B-42F6-A13F-B1BFF4BDD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7F01F2D-75C1-49F5-B9DB-8F339EAF0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2EF05FF-9695-4224-A3B6-7DFDA2EEC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BEAAAF3E-BB77-468E-B991-93B7B7FE66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84680EBC-58BC-41D1-B7AD-3728DDBD60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B87FAFB-7FFB-4D00-918E-CE3C5FCB36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64DD0C5D-AD75-49D2-A14C-EA3AE7915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C75CB66-59D6-4695-8E12-37673384A2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34E503C-31A5-4B57-A4AD-BCF66D3FF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7C56BEA3-10A1-4F5E-BD6C-FECA05A7D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A3B5ECE6-43C8-406D-B7CB-0A883C53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B842887-DBFC-4DB8-BE48-CE5676A56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61AA208-F378-4E15-85AD-E5DA36CC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7C1D268-F6FF-48B2-BE03-9E899566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C3D4BFE-A81E-42F2-AD8F-D4422C1C50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5BBA168-76FC-4A64-9175-76E63DE81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7AAFE27-E046-45CD-AC49-76643DC05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80978F47-E61B-4DF7-8D83-97C17667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C63C87A-C883-4AEF-89DB-BC6425308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9DC31C0-D014-43BC-ABBD-8A12C864D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B4445671-2B75-4DC1-B4D3-EFB349473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A0F2BB3-5EC9-48FF-B543-FF4A7F60C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0ED6236-7FC1-461D-B5C6-07524882E5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67F09C31-58A6-48A3-9A7F-C191BECA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01B27542-B963-4676-BEC8-19D0205E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5DA8660C-6FB1-4EB5-9FE3-980C7BCFB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0B548321-7A54-4330-B558-B36E3342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B09DEEB-B8B6-4090-8F20-27D0A0243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2A7F140-A45A-4E52-97BB-6A5F00281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711ADE4F-E157-41F5-AC0E-48DDFADCD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ADEEA2AC-D4DF-4A19-9CBA-83D93AFD1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8BBFA55-0D07-4946-97C5-DB93A684CF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6F66E5F-5541-4C49-A417-E17453508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AC5CF534-8173-4F73-9FBD-3EE5D31A5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C007B8E-4AD9-405A-AAD7-E25D609648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C0A106E7-4842-411B-BA2D-BFA7134813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F0AF7C7-BDF9-413B-AD79-D11D0C3FB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1E3F3D4-DBC3-4F66-A81C-689EB1E18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A85ABBD-8955-4383-B272-80294145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0354136-E28B-4627-A758-608A27196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9234F5A-C499-4A94-93C6-DAC8C65ABF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F351F694-067B-4739-B2EF-5033846B8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462F2D2-EE8B-4BBE-B242-7C4167E8B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6E6C4D0-0340-404C-972C-A46207B984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E338321-4BC9-4902-BE62-2D649695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90523178-6303-47A7-8504-B447F781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DFFEDD8-B34A-4E01-8B4A-9C1DDD5D7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2F03313-3378-4737-9FFA-54989FDDC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14535F6-5BA6-42A3-83F1-2489A583EA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CCBD965-0A72-4597-8960-104E0B4B8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8CD687B-30DC-4561-9CF5-6A260BDC2C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3E690B1-82CC-44B1-B715-DC0B5CB3E6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B7A1267B-4A65-4786-9F5E-821D8275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244EF3A-1B4A-461D-92EA-40CCAF40D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 descr="A picture containing text, indoor, person, person&#10;&#10;Description automatically generated">
            <a:extLst>
              <a:ext uri="{FF2B5EF4-FFF2-40B4-BE49-F238E27FC236}">
                <a16:creationId xmlns:a16="http://schemas.microsoft.com/office/drawing/2014/main" id="{DAF9B703-478B-4007-B3F9-1038797A1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351" r="36711" b="1"/>
          <a:stretch/>
        </p:blipFill>
        <p:spPr>
          <a:xfrm>
            <a:off x="-219" y="293834"/>
            <a:ext cx="4091483" cy="5992766"/>
          </a:xfrm>
          <a:custGeom>
            <a:avLst/>
            <a:gdLst/>
            <a:ahLst/>
            <a:cxnLst/>
            <a:rect l="l" t="t" r="r" b="b"/>
            <a:pathLst>
              <a:path w="4091483" h="5992766">
                <a:moveTo>
                  <a:pt x="1162381" y="781"/>
                </a:moveTo>
                <a:cubicBezTo>
                  <a:pt x="2329452" y="27509"/>
                  <a:pt x="3422973" y="739362"/>
                  <a:pt x="3880041" y="1892923"/>
                </a:cubicBezTo>
                <a:cubicBezTo>
                  <a:pt x="4489466" y="3431003"/>
                  <a:pt x="3736642" y="5171899"/>
                  <a:pt x="2198562" y="5781324"/>
                </a:cubicBezTo>
                <a:cubicBezTo>
                  <a:pt x="1525652" y="6047947"/>
                  <a:pt x="813921" y="6053827"/>
                  <a:pt x="175104" y="5847282"/>
                </a:cubicBezTo>
                <a:lnTo>
                  <a:pt x="0" y="5781284"/>
                </a:lnTo>
                <a:lnTo>
                  <a:pt x="0" y="208610"/>
                </a:lnTo>
                <a:lnTo>
                  <a:pt x="282082" y="112999"/>
                </a:lnTo>
                <a:cubicBezTo>
                  <a:pt x="574248" y="30237"/>
                  <a:pt x="870613" y="-5902"/>
                  <a:pt x="1162381" y="781"/>
                </a:cubicBezTo>
                <a:close/>
              </a:path>
            </a:pathLst>
          </a:custGeom>
        </p:spPr>
      </p:pic>
      <p:pic>
        <p:nvPicPr>
          <p:cNvPr id="10" name="Picture 9" descr="A picture containing building, outdoor, sky, grass&#10;&#10;Description automatically generated">
            <a:extLst>
              <a:ext uri="{FF2B5EF4-FFF2-40B4-BE49-F238E27FC236}">
                <a16:creationId xmlns:a16="http://schemas.microsoft.com/office/drawing/2014/main" id="{358886F3-B076-49B1-A783-B4FD820ABA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511" r="25838"/>
          <a:stretch/>
        </p:blipFill>
        <p:spPr>
          <a:xfrm>
            <a:off x="4591378" y="1"/>
            <a:ext cx="3743179" cy="3343808"/>
          </a:xfrm>
          <a:custGeom>
            <a:avLst/>
            <a:gdLst/>
            <a:ahLst/>
            <a:cxnLst/>
            <a:rect l="l" t="t" r="r" b="b"/>
            <a:pathLst>
              <a:path w="3743179" h="3343808">
                <a:moveTo>
                  <a:pt x="717059" y="0"/>
                </a:moveTo>
                <a:lnTo>
                  <a:pt x="3026814" y="0"/>
                </a:lnTo>
                <a:lnTo>
                  <a:pt x="3029747" y="2108"/>
                </a:lnTo>
                <a:cubicBezTo>
                  <a:pt x="3841667" y="641741"/>
                  <a:pt x="3981333" y="1818456"/>
                  <a:pt x="3341701" y="2630376"/>
                </a:cubicBezTo>
                <a:cubicBezTo>
                  <a:pt x="2702068" y="3442296"/>
                  <a:pt x="1525353" y="3581962"/>
                  <a:pt x="713433" y="2942330"/>
                </a:cubicBezTo>
                <a:cubicBezTo>
                  <a:pt x="-98487" y="2302697"/>
                  <a:pt x="-238153" y="1125982"/>
                  <a:pt x="401479" y="314062"/>
                </a:cubicBezTo>
                <a:cubicBezTo>
                  <a:pt x="491428" y="199886"/>
                  <a:pt x="591997" y="99004"/>
                  <a:pt x="700680" y="11713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C73BFA-344C-469A-B2B3-1F6DF8243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882" r="28003" b="-3"/>
          <a:stretch/>
        </p:blipFill>
        <p:spPr>
          <a:xfrm>
            <a:off x="8935026" y="-2"/>
            <a:ext cx="3256974" cy="4455467"/>
          </a:xfrm>
          <a:custGeom>
            <a:avLst/>
            <a:gdLst/>
            <a:ahLst/>
            <a:cxnLst/>
            <a:rect l="l" t="t" r="r" b="b"/>
            <a:pathLst>
              <a:path w="3256974" h="4147796">
                <a:moveTo>
                  <a:pt x="363121" y="0"/>
                </a:moveTo>
                <a:lnTo>
                  <a:pt x="3256974" y="0"/>
                </a:lnTo>
                <a:lnTo>
                  <a:pt x="3256974" y="4105401"/>
                </a:lnTo>
                <a:lnTo>
                  <a:pt x="3224373" y="4112046"/>
                </a:lnTo>
                <a:cubicBezTo>
                  <a:pt x="2137480" y="4288566"/>
                  <a:pt x="1003120" y="3804950"/>
                  <a:pt x="399585" y="2804344"/>
                </a:cubicBezTo>
                <a:cubicBezTo>
                  <a:pt x="-120383" y="1942283"/>
                  <a:pt x="-117130" y="910716"/>
                  <a:pt x="317807" y="79446"/>
                </a:cubicBez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5A9982-2D42-442D-A937-F45F17C05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246" y="3944566"/>
            <a:ext cx="5700416" cy="1412858"/>
          </a:xfrm>
        </p:spPr>
        <p:txBody>
          <a:bodyPr>
            <a:normAutofit/>
          </a:bodyPr>
          <a:lstStyle/>
          <a:p>
            <a:r>
              <a:rPr lang="en-US" sz="3700" dirty="0"/>
              <a:t>COVID-19 from two perspectives – CIO &amp; CEO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5341" y="5466651"/>
            <a:ext cx="5700416" cy="401101"/>
          </a:xfrm>
        </p:spPr>
        <p:txBody>
          <a:bodyPr>
            <a:normAutofit/>
          </a:bodyPr>
          <a:lstStyle/>
          <a:p>
            <a:r>
              <a:rPr lang="en-US" dirty="0"/>
              <a:t>March 2019 -  March 2020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28708F9-9EB9-4DB0-976D-ADB3E6FE8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23008" y="5465197"/>
            <a:ext cx="1868992" cy="14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16AD-4CB5-4C22-8F14-B4960B84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Lessons Learned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8081-1824-460A-B57B-8EEE7026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2166"/>
            <a:ext cx="5219699" cy="47401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There haven’t been many surprises, the role is what you think it is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most effective direct reports are laser focused with their updates/ requests, separate the wheat from the chaff – end up being funded more often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Need a mindset that there is no time to be new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Faculty and staff want to hear from you – videos, newsletters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Mental health resources for students, faculty, and staff is more critical than ever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Need to communicate with your Board and Board chair early and often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We have had Teams meetings since June 2020, finally having face-to-face in June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E314-0EB4-4C7D-8B3F-68CCAFB23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583" r="19797" b="3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24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5225-26E3-44B5-82C5-C504E3BA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Keeping ME up at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BD4E-5020-42B3-A8D2-AEF0C9F6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0124"/>
            <a:ext cx="10131425" cy="3649133"/>
          </a:xfrm>
        </p:spPr>
        <p:txBody>
          <a:bodyPr/>
          <a:lstStyle/>
          <a:p>
            <a:r>
              <a:rPr lang="en-US" dirty="0"/>
              <a:t>The coming wave of underprepared high-schoolers in fall 2021</a:t>
            </a:r>
          </a:p>
          <a:p>
            <a:r>
              <a:rPr lang="en-US" dirty="0"/>
              <a:t>Free community college: scalability and expectations </a:t>
            </a:r>
          </a:p>
          <a:p>
            <a:pPr lvl="1"/>
            <a:r>
              <a:rPr lang="en-US" dirty="0"/>
              <a:t>An underprepared student is an underprepared student</a:t>
            </a:r>
          </a:p>
          <a:p>
            <a:r>
              <a:rPr lang="en-US" dirty="0"/>
              <a:t>Compensation – we’re falling behind and losing some of our best faculty and staff</a:t>
            </a:r>
          </a:p>
          <a:p>
            <a:r>
              <a:rPr lang="en-US" dirty="0"/>
              <a:t>Talent management –need to attract new talent and plan for successions, over 40% of our faculty and staff can retire now</a:t>
            </a:r>
          </a:p>
          <a:p>
            <a:r>
              <a:rPr lang="en-US" dirty="0"/>
              <a:t>Polarized boards appointed by very different Governors</a:t>
            </a:r>
          </a:p>
          <a:p>
            <a:r>
              <a:rPr lang="en-US" dirty="0"/>
              <a:t>50% of our Board turning over in September</a:t>
            </a:r>
          </a:p>
        </p:txBody>
      </p:sp>
    </p:spTree>
    <p:extLst>
      <p:ext uri="{BB962C8B-B14F-4D97-AF65-F5344CB8AC3E}">
        <p14:creationId xmlns:p14="http://schemas.microsoft.com/office/powerpoint/2010/main" val="359585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342B6C-B8CB-4355-8D5B-1FA96258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897" y="1604433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</a:rPr>
              <a:t>Questions or Discussion?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Thanks - PC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4E9BB0-4EE1-432F-A2FD-A3377F8F3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868992" cy="14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5A7E-0E5E-4030-B566-23691999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/>
              <a:t>KCTCS </a:t>
            </a:r>
            <a:r>
              <a:rPr lang="en-US" err="1"/>
              <a:t>PRofile</a:t>
            </a:r>
            <a:endParaRPr lang="en-US"/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084EF66-D02A-4072-814E-875B68DF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89752" y="1831606"/>
            <a:ext cx="6095593" cy="303255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FFE9D7-DE5F-4F54-B8D5-05F40C802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650005"/>
              </p:ext>
            </p:extLst>
          </p:nvPr>
        </p:nvGraphicFramePr>
        <p:xfrm>
          <a:off x="802178" y="2261420"/>
          <a:ext cx="4002936" cy="36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17438E1-5290-4341-BCF5-32E104AAB296}"/>
              </a:ext>
            </a:extLst>
          </p:cNvPr>
          <p:cNvSpPr txBox="1"/>
          <p:nvPr/>
        </p:nvSpPr>
        <p:spPr>
          <a:xfrm>
            <a:off x="802178" y="5253024"/>
            <a:ext cx="724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Colleges range in size and serve urban and rural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College’s region has different challenges and opportunities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6F5596B-9F95-42FC-B323-72EE0961A4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23008" y="5465197"/>
            <a:ext cx="1868992" cy="14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E1ED-3DA1-4662-A11F-749CC1AA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/>
              <a:t>System office</a:t>
            </a:r>
          </a:p>
        </p:txBody>
      </p:sp>
      <p:pic>
        <p:nvPicPr>
          <p:cNvPr id="5" name="Picture 4" descr="A picture containing text, grass, sky, sign&#10;&#10;Description automatically generated">
            <a:extLst>
              <a:ext uri="{FF2B5EF4-FFF2-40B4-BE49-F238E27FC236}">
                <a16:creationId xmlns:a16="http://schemas.microsoft.com/office/drawing/2014/main" id="{24D48944-271F-4817-95F4-D0B77D1F1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790" r="7695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0425-C6CA-4273-B860-E1BE0931D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n-US" dirty="0"/>
              <a:t>The System Office is located in </a:t>
            </a:r>
            <a:r>
              <a:rPr lang="en-US" dirty="0" err="1"/>
              <a:t>Versailles,Ky</a:t>
            </a:r>
            <a:r>
              <a:rPr lang="en-US" dirty="0"/>
              <a:t> 10 miles west of </a:t>
            </a:r>
            <a:r>
              <a:rPr lang="en-US" dirty="0" err="1"/>
              <a:t>Lexington,Ky</a:t>
            </a:r>
            <a:endParaRPr lang="en-US" dirty="0"/>
          </a:p>
          <a:p>
            <a:r>
              <a:rPr lang="en-US" dirty="0"/>
              <a:t>System President and Cabinet (CIO, CFO, Advancement, Legal, Student Services VPs)</a:t>
            </a:r>
          </a:p>
          <a:p>
            <a:r>
              <a:rPr lang="en-US" dirty="0"/>
              <a:t>All 16 college presidents report to System president</a:t>
            </a:r>
          </a:p>
          <a:p>
            <a:r>
              <a:rPr lang="en-US" dirty="0"/>
              <a:t>No students in System Office</a:t>
            </a:r>
          </a:p>
        </p:txBody>
      </p:sp>
    </p:spTree>
    <p:extLst>
      <p:ext uri="{BB962C8B-B14F-4D97-AF65-F5344CB8AC3E}">
        <p14:creationId xmlns:p14="http://schemas.microsoft.com/office/powerpoint/2010/main" val="272253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064D-125B-460E-ADBE-FDEB7A3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>
            <a:normAutofit/>
          </a:bodyPr>
          <a:lstStyle/>
          <a:p>
            <a:r>
              <a:rPr lang="en-US" dirty="0"/>
              <a:t>Student profile – KCTCS vs Universities</a:t>
            </a:r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71916EB9-2993-4A28-BD3C-F509E4A18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429" name="Freeform 267">
              <a:extLst>
                <a:ext uri="{FF2B5EF4-FFF2-40B4-BE49-F238E27FC236}">
                  <a16:creationId xmlns:a16="http://schemas.microsoft.com/office/drawing/2014/main" id="{68C9F252-C33E-4D9D-89A9-29C71202C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820E27CE-CCF2-4A56-8EE6-56D7776D3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280382FE-22DF-4A28-9E18-18DF0B98D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F1E1CA71-1F75-4CC2-A04C-F5469D3E7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27E93F71-2CD6-4E95-929F-A37A04E90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11D4D4AB-D40F-4366-87D4-14140A8DC0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4C2C7D6-CCA9-455E-A2B4-950CF60E6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F8F49D09-5255-4576-AA26-304791210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5ABBE43B-5C15-4092-8397-F2EE0D6EE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37BE7213-1F74-43F3-B30E-3A3BBBB37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D37C6D0F-4E5D-43F3-9271-C9BEB47EC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D707BC88-122E-4904-AA15-DC64CB473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1132BDCA-81AF-4984-9FED-3B7F0A6E7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48258699-45E9-4DF2-98B9-413E4AF7E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8E35C4B6-6EA7-46D1-A77C-0A43EB706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C858FB89-435A-421D-8569-40E836F9B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B038B114-A273-47EA-B808-D40DF6A87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10C3AFFB-4ABE-4CDD-9D15-D3A1E034A7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82D2AC70-77E2-4E47-8819-AE98F45F2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23B98B88-092B-40F1-83AF-EF05FE90C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44E156B4-07C7-4693-BE8A-6474C8382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55062320-E086-4A55-AC85-B47125E46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3D4C6582-EB0A-4797-B783-9FDB44478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E43BCB88-1F09-40B4-877B-7F1DB19D2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11CEDE52-1DBA-46CB-B162-483FA1236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F4EAC206-5CBE-4294-BCB3-B6BB8365F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F68EC73D-68E6-4D01-994D-D79A158F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B83BF9F4-A2DC-4BB4-AB2C-5D5A8C63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7CDFD330-651C-4E2D-B43C-673055996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0B02860E-DE31-4D1D-9814-84634B061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BF2B2203-67C0-421E-B730-5442C7FC5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DC81C27A-0E22-4AE4-9DC6-BA282A8DCF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796C7698-2E0B-4EB3-BD5B-4466A8FB5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2B9E4CCE-BD05-4EB3-89A6-5D657EDF7C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668E1002-3777-49D4-8287-79A6EA105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DEC9682F-6679-4064-93F6-629EADCDA0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1C305438-8571-46ED-AD5E-7C7EC2EAF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4AF15B4E-ED23-4114-8624-AA4E39E54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842EABB4-278D-4444-88C0-4A46BB353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7646E931-2EB7-4ACA-B157-D0A94A6CC8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47DEB787-3410-495B-9CE9-34B2C45B4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14554FCB-2FCB-4262-90EC-26A76CE777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B532B4D5-1FD8-4D61-9006-4FB87DBE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EC0A07D9-D524-4DAD-9C9B-D017A3478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826263BD-284E-4554-A24C-B67027943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E41829ED-6190-46C7-9DF5-D6428A87E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73AF3AA5-A1DA-43EF-94BC-6201541B8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FDD8BF8E-408E-4CBD-8A16-F6C48B5F95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C2F5A71F-B7DE-4473-9726-3DDE4B1D9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CE6C478E-120B-4F22-807F-FE8D78AE1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A77BC7E5-76F8-4173-90C6-748A0B10FC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4DB73477-1282-48F5-AF98-FBAED0A73C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87481F57-CDDC-4607-8526-EDFC8B249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21B9223D-EFC9-4152-850B-08E154E911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8269E02D-6469-428E-BF24-6CDC65C42C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8E21E2EE-3BB1-4047-ACA2-A3C5C65D2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ED163CA9-710E-4EED-A788-2101F338F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AD0BBC0A-86F2-4F24-9FD6-24DA772F4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AD70A49C-EF11-4EF2-BFAE-B80EA5B3A4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A06BF5D9-1663-4A67-BB15-1C58CFA77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9CAFEF6B-14D7-4260-9860-8BB499A493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3167A90B-062B-42FF-A167-6F09D77458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674F8228-3BB9-4418-81B6-36478D2E3C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C98F3879-57E1-4FD3-9664-ACC502D9FD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42E24A83-1E83-4A8F-A3BB-4D9B2601C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3A76F6C4-6952-438D-9E6E-98BC6CE58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A05BEC62-1C92-4593-962B-C54BD944E4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C8615AD1-5421-416F-A4D4-6956C3B2A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FC466A0F-A8C2-43CF-8701-FE4C8F2BF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0A668953-3447-4870-8105-2CCE9B06A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8F4264AA-B924-4ADE-BB7A-2DE6AD274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C43ABEF4-4632-442E-B63C-7366546EE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F8560FE6-736C-4255-B7E8-FF0D1ECE4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960865E5-6FC1-453A-B022-58D5D20FD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F54DFF81-B50B-408D-AC3A-0D8358A4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F3AB2AE8-5E1B-427C-9752-710CF6267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77DCA7C7-6525-409C-BB4A-781E2EAD2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4C4B6460-EC37-455C-A7F0-1FFB954771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7835FD8D-189B-4DBF-9331-5B63456DB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7205E40C-D7A1-4A5A-B706-74E8B829D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1D08D-5A7B-4B29-B1D1-F81A7D12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681873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KCTCS students are more likely to be the first person in their family to attend college (55% vs 33%)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have dependents (34% vs 8%),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have a household income less than $20,000 (35% vs 18%),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and be 25 or older (32% vs 12%).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Roughly half our students are in technical programs and half in transfer programs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76% receive financial aid (68% paid 0 tuition)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56% are unprepared for college-level coursework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B2347F19-25D3-4479-BD08-0070E8D6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511" name="Freeform 98">
              <a:extLst>
                <a:ext uri="{FF2B5EF4-FFF2-40B4-BE49-F238E27FC236}">
                  <a16:creationId xmlns:a16="http://schemas.microsoft.com/office/drawing/2014/main" id="{2FEDD424-ECF8-4BE4-B455-5660ACF31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53395919-480A-4AED-8762-FE010FCE0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D42A908A-0313-4789-BED7-5F0DC48CF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9329C319-928A-41DF-AAD8-192F68311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31BC2E3B-06A6-4B53-88C6-60F9508B2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92A5E27D-29D6-4F3C-9B42-C4CD79A49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5E918645-ADBD-4FBE-9125-FC963DA30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4189719D-E41B-4537-ACBB-2B15156B1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>
                <a:extLst>
                  <a:ext uri="{FF2B5EF4-FFF2-40B4-BE49-F238E27FC236}">
                    <a16:creationId xmlns:a16="http://schemas.microsoft.com/office/drawing/2014/main" id="{D8A39D42-7904-45EA-94A1-452BEDCC9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5F86641C-01DF-4424-A4E0-8AC46C1CC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3E0DB12C-C1EB-431A-8F69-16AF768A8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BAA9FDEC-D683-44B7-B850-3D8D70CD8F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D2CDDD1D-A217-4662-8C60-CA94B58A69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40982A69-39A2-4CB7-A7B7-537CCA5BB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86DA7B0D-D68A-42B3-8493-B3591625D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>
                <a:extLst>
                  <a:ext uri="{FF2B5EF4-FFF2-40B4-BE49-F238E27FC236}">
                    <a16:creationId xmlns:a16="http://schemas.microsoft.com/office/drawing/2014/main" id="{1E8396E6-0D76-4AB0-AB88-5642627A6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28C59E9E-60C9-4777-8A93-1A9A4D952D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A5165D84-A940-426B-9F2B-3CA05E3F8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CDEAF07B-DC40-47D6-94F0-F4A246AEF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>
                <a:extLst>
                  <a:ext uri="{FF2B5EF4-FFF2-40B4-BE49-F238E27FC236}">
                    <a16:creationId xmlns:a16="http://schemas.microsoft.com/office/drawing/2014/main" id="{78816FCA-973E-41CF-B4C3-F56E47500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188FC69A-2CB5-4793-834F-4FCD6C7AEE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1DC8F704-75B4-416D-B151-B1BEC7F3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12447E86-5613-4D02-ACFA-18AEF6916E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F924CF0F-E419-4E9B-A600-32E313719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11E6A985-1D5E-4E21-97CA-D86D42E80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D10784A5-CCBE-4DF3-9CE7-2AE9C6C07C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2EEF7A8A-F430-4687-9455-19709325A3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B73690C5-E93C-4AB0-AC84-2669E31A9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02C8787F-E35E-48D8-8203-53F97CFBE3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31F8989E-ECDD-4121-8AED-AEE38D9A1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>
                <a:extLst>
                  <a:ext uri="{FF2B5EF4-FFF2-40B4-BE49-F238E27FC236}">
                    <a16:creationId xmlns:a16="http://schemas.microsoft.com/office/drawing/2014/main" id="{F13143EE-5D37-4047-ABA0-9E499618B0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10E3E1E1-16F1-4294-A545-458F31A91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>
                <a:extLst>
                  <a:ext uri="{FF2B5EF4-FFF2-40B4-BE49-F238E27FC236}">
                    <a16:creationId xmlns:a16="http://schemas.microsoft.com/office/drawing/2014/main" id="{648A3E59-EEB5-4F9D-8CE9-762433A2C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>
                <a:extLst>
                  <a:ext uri="{FF2B5EF4-FFF2-40B4-BE49-F238E27FC236}">
                    <a16:creationId xmlns:a16="http://schemas.microsoft.com/office/drawing/2014/main" id="{ECF2D288-19B2-409E-832F-5F6E1FFFBB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3EBDFADF-FB69-498E-BD93-730DD27A3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>
                <a:extLst>
                  <a:ext uri="{FF2B5EF4-FFF2-40B4-BE49-F238E27FC236}">
                    <a16:creationId xmlns:a16="http://schemas.microsoft.com/office/drawing/2014/main" id="{5B19D7E0-00BA-4B15-8FD1-7A93BCD8E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AF650A0E-4EE1-4E70-8473-20B55E3FC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D5BA3A2A-30DF-48F1-A2FD-4723ACFBA8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24A03DE9-4B81-4253-9EE4-B92209815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6899AFCE-C434-4469-97AC-ABE720A35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07E0DFAB-9CBF-4060-9DE1-D9AB2AFD42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48078366-B29C-4371-874D-BECCB1EDE9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DE008D64-8769-4A13-A8B0-89213457C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2846D4F9-EC40-489A-9EF6-0F0CDD8671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84115676-20E5-452E-9398-C0FCB32FEA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8A621957-37E8-451F-BB84-5D6B03CF3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DACCCD2F-2274-4BBF-9B5E-26E62490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>
                <a:extLst>
                  <a:ext uri="{FF2B5EF4-FFF2-40B4-BE49-F238E27FC236}">
                    <a16:creationId xmlns:a16="http://schemas.microsoft.com/office/drawing/2014/main" id="{4E87762F-D0DE-4363-93FD-E9631AFBBD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99F47FEF-F06A-4C16-AA27-B960D19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3FDF56CA-1BB6-415F-8D3E-30F26B40C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7E6630A1-3217-4E63-9788-5A3260A58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770D5610-7B36-415F-8AA3-0D7759FDD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C4F85022-0CE1-430D-8B1A-0F676F4AF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31354BC8-A827-4AA1-96EE-6360E8C96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CDAC0527-948D-4011-BCD9-270E42978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1300D97D-2A0F-4304-89BE-766397C61A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42C89D97-5330-4086-A830-182F7582A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EDBD7367-EA95-40EB-90AC-465845C746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443E242C-FE1A-4A13-9D43-829B8B8272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67AC161D-718C-43E4-8F7D-7C294600C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F86EC5E7-FE84-45D4-BFD1-55EE51026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A9A41384-ABD9-4502-8CFB-550D9C993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>
                <a:extLst>
                  <a:ext uri="{FF2B5EF4-FFF2-40B4-BE49-F238E27FC236}">
                    <a16:creationId xmlns:a16="http://schemas.microsoft.com/office/drawing/2014/main" id="{37B0BC74-BD29-4ACA-A07C-8C6038BBB5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2E0421E2-5A11-418B-A32C-588618528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16B33503-18E3-4A3B-933F-30D0EE5C1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1B61DA4A-82CE-4AC1-9909-7C4700516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919C909-7E7B-4578-8E2C-DD61B8D44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C86C93AE-A899-4040-AD7E-D8B434CAD8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490C13BE-1E9D-4E17-ACF7-96D3EFB833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1B37F1B8-B2B1-409C-B02E-1A55C22214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58DB9BF9-338F-4628-BBFE-15C697F20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47D45C16-7517-49A1-BBEC-89F21AA60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4E30B89E-B14C-4845-A5A1-9CCA44E6F1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B1F41D7C-DCA7-4481-A76A-48B66E72A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136EFEF5-B92F-4400-AFC7-BFFD45243C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39650283-94D1-4738-9FCE-D31753AC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EB9232A0-B62C-4957-BCB3-870183FB9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185459AE-C704-4293-B5C4-69D2A60A3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0B73290C-EEC7-44A0-A8AD-EB70F8BD3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AB61CA57-2FEB-4363-A188-ED7D346B8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7F6F524E-C752-4B7C-A9F0-3F00DFDB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593" name="Freeform 183">
              <a:extLst>
                <a:ext uri="{FF2B5EF4-FFF2-40B4-BE49-F238E27FC236}">
                  <a16:creationId xmlns:a16="http://schemas.microsoft.com/office/drawing/2014/main" id="{F6D4360C-5226-4CC2-A109-812DF510B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1143042-758C-43AF-A97C-B7D63B02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EF45F6D5-0990-402B-86E4-3FFA333290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CA63F896-F673-4808-9847-3290BC521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727B7CC0-2D7E-4864-83B9-BA7FC28EA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9C052304-DB27-476B-AFA8-BD7682F26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A92951F8-B9F3-4590-AFDE-59A8EACE8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1AB35A88-629B-4CF8-8E88-27B47B6E7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FFECC77E-4526-4599-A8F7-D39D6BC1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AE4412F1-F32B-49C5-8970-F94CFEEF0A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5098ABEA-D561-45BC-8A01-FFA7460E34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FA9CD9D9-DEDB-486C-ADA4-B2B712EAA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72FB09B0-0D8F-40F4-B2DE-A229EC8B1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7E5227CC-F30E-44CE-B06A-8CDF97E6E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0A7115AF-CB25-46A8-B470-FFB668CBB5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CDC4E23D-21D0-4FAF-A904-65688F78A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BCEE73AD-62FE-49E3-996D-238B6EAD07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F44830C9-92A0-4D81-8480-68226E8337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C122A750-9CA2-4958-AD1B-91D5D739F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B1F19686-D816-4075-9BC2-E4792413F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85B0CED0-2C33-4F23-86D6-D855082B9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54AD91B0-026C-43CB-A26E-0F4FE5795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8A5A8161-CE5A-426A-8E7D-88FE124F0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3E1195E8-E9D6-4449-A1FC-C53993F12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25C823AC-E3CF-4F0E-8C20-99CEBD7044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C4184468-B8BA-4EDD-9D1A-B7F67248C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DB74EE2C-38D7-4587-B35B-CD2FAB7512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75D1F630-BE7A-4D3B-819B-FAFB4FAE0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F7AF57EB-EF82-42AC-BD04-C10F298FA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8EDD9EB0-BB53-481D-B22A-4236C4FD1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99690E1A-C081-4CF2-B888-74279CC42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E9AC17F0-0388-469A-ACAA-553993A8E3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ACB86715-ABC0-4431-8CCB-5379346A8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5F8DB845-071D-4D84-B5C8-C0067F729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C9580A67-EF5C-4713-A07A-34EA96CAB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63DBBEE5-A19D-4D61-8ADB-B9CE891AD0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9FDD44CF-315C-42FB-92C4-93920F28E7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C3C9E918-79D3-4512-93DE-1121C5E7B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6E15671A-99FE-42DE-830A-BC8B7BE715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0D2234C8-E6B2-45CE-A80E-BBAAEF18EB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3BDB90FE-4EC8-43DA-931A-718213EBA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07E986C7-23D3-4677-9FEA-3308535C3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B53DB176-4CF0-49F5-8731-03DCE865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id="{206AA562-0996-4E32-AE2D-7CDC038D7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779EB801-B846-4FA2-ABF8-27EA46A9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AAF39C99-3F13-477F-B2EE-E326399BE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BD47E02F-C783-4A07-9B56-04B17EE6A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7DDD33B4-5EB7-44BE-B64C-67F21C81C3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id="{41014B22-F4AF-4687-90A5-BEF313085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AF9C0885-CCC4-4136-ADCF-59A1E721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E0CED535-4BDA-46E5-BE57-BFC3FAEBF9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D4144031-5FC2-45C8-A55A-3ECF44AFB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24862D56-259E-408C-AD1F-CDEC7368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026B85E4-6653-4FFC-AFA8-A8D0C54F8A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741AF38F-97CD-44BE-A079-914577FF2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0E5CD4DD-5DF6-4681-B1DF-5B0F20299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15069975-2552-4DC3-A2FC-1AEA2158A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DC918371-E870-4119-B051-C77893B28E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>
                <a:extLst>
                  <a:ext uri="{FF2B5EF4-FFF2-40B4-BE49-F238E27FC236}">
                    <a16:creationId xmlns:a16="http://schemas.microsoft.com/office/drawing/2014/main" id="{30E6C0C5-90B9-4DD2-B4A9-A738CCF39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>
                <a:extLst>
                  <a:ext uri="{FF2B5EF4-FFF2-40B4-BE49-F238E27FC236}">
                    <a16:creationId xmlns:a16="http://schemas.microsoft.com/office/drawing/2014/main" id="{0B780211-574F-4D2A-BF67-4E4FBF048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1BD8EA0D-272F-45D3-AD7D-14E2FCC7E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85273A52-980C-40E2-8337-166300A2A5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36C02875-55F3-4482-AD70-2EE3FF824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FB32E058-164C-44EE-B305-8D901B0FCB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57736E96-8075-4F5E-8E5E-BDAC9FADA1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E8FCD13A-FF10-415A-9FA9-B52968049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A9FB36D0-68BC-4789-BB30-F501D4573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33BB585D-96D0-4265-89EB-1A9C80C7B3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85E69DAA-05E3-4592-92D1-B85D8057AD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7A49CCBB-CE21-4AB8-A4CA-4A8AAC7C3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CADF9F91-32A1-4038-BB7A-828C84B2D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B7B92E8A-F0BC-4D57-96B9-7C10643C7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9EFCB507-ED5F-4A0C-B49E-E8CF8A035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D2CBD98E-005E-41DC-9A76-AA1F38060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8C4E4940-5B6C-4020-81FE-33DB69297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AB02739E-8E33-4A74-8252-80603F70C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B0BCFE26-5D1E-42E9-839D-5726C56BE2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F6C8FD74-B3C0-46E5-BA47-52EFF9574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0C86A344-DEC9-47F3-A90D-1960BC927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69CB55C8-87B2-4BE3-A6A2-D90000E3A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6191F0AD-C720-4E9E-9B1A-9C8A537B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675" name="Freeform 17">
              <a:extLst>
                <a:ext uri="{FF2B5EF4-FFF2-40B4-BE49-F238E27FC236}">
                  <a16:creationId xmlns:a16="http://schemas.microsoft.com/office/drawing/2014/main" id="{BB5A9845-3ACA-4CDF-8F0E-F681D62A5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FC1F1F73-7ABC-4F79-A342-876B2D81E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066E07A7-A8B9-4A11-8B11-7CA574B7A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16788C9C-03FD-4123-8B67-FB1E2CE47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FB4DEE61-8FDF-435F-9A6B-90322E34FF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CEEAE353-6EB4-436E-9D9C-702B0EC2B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88EA36F9-B6F3-407E-B6CD-BB2A79BD7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F6014454-46D0-403C-A267-7E8AE36E1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13C96F4A-ED2D-4A99-A9DC-453A75427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1873097A-0FDE-47BA-B389-D16F6B0E01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6B6BC893-2000-4112-8529-C45A6B7E6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647597FF-250D-4A88-9BF2-28AAE8B54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08A8627F-6A72-426F-B60B-FBCEF8E27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297EF6A1-1052-4DE5-BA8F-F7BCD2DDE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5050F261-9C54-4EEE-B6B9-A233F107D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18578ABE-40D8-44AC-9EC4-CE211E859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C5537058-9800-4394-BC5D-65603E496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8A54A785-F349-468B-B6B7-E4BC4BAEF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7792D4DE-5135-462C-9AF3-72ECC5511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000BBF14-A6BD-44A2-BBB1-7D8E4A5463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>
                <a:extLst>
                  <a:ext uri="{FF2B5EF4-FFF2-40B4-BE49-F238E27FC236}">
                    <a16:creationId xmlns:a16="http://schemas.microsoft.com/office/drawing/2014/main" id="{69B59866-70A6-4217-91FD-6E56DD4C9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0E92ACEF-0732-4B5A-A22F-4D2161889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34D17BC3-65D0-46DE-B715-53DB58D59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FF06A701-0A1F-49FD-AA0B-346D447D9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8A8694D1-7DCA-46FF-A89A-9133A61C6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77B12B06-3CC5-4F71-8EA3-FCA7A9CB7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C49F5517-E015-41C4-BC97-076F6BE9E9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B2C289BC-09CC-4C4C-8FDB-1E18F38D3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477C671B-653A-4E8C-A768-C0BBE506A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23700B49-038C-4F33-96A7-282993064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7F032AD8-9069-4C43-9033-7BF0278F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B85B7AAA-BB0B-46DC-9DA5-F6A50FA4B1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020430C3-CDA0-4859-8D85-9A4B37DF8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8D831F4E-9351-4E9B-89B7-467DB13F2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98748E92-CD47-476D-93AD-FDA8B0005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>
                <a:extLst>
                  <a:ext uri="{FF2B5EF4-FFF2-40B4-BE49-F238E27FC236}">
                    <a16:creationId xmlns:a16="http://schemas.microsoft.com/office/drawing/2014/main" id="{980E8134-4223-4A47-9A01-40AE4E813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744BDD2C-AD14-4FC1-8C82-D1669BECC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64567A16-FCD6-4418-9574-3995B12B13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>
                <a:extLst>
                  <a:ext uri="{FF2B5EF4-FFF2-40B4-BE49-F238E27FC236}">
                    <a16:creationId xmlns:a16="http://schemas.microsoft.com/office/drawing/2014/main" id="{9AA58126-98FE-4C95-A09A-FBDFAA797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54F61547-264D-4C69-AE76-89B5497FC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9BB0AE43-ADA3-48EC-8CEA-B9A44A5C3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315E9DE5-6616-4550-B31D-909339B23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4A0B24BA-3A17-4ADB-AC89-50C89AB16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C60B08DF-39D4-4FED-8E90-1B8AF0C2B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E03A27FF-C8C7-415F-9BA4-8E64C342E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9ABDA913-71FD-4826-927C-C0E8D41E2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57A6A8BD-D397-4213-AD6B-E4D0B59953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5E30D5A7-42E8-4972-8739-C9268D6426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A92936C1-14EB-472B-842F-9921DC2E12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F64CD999-0C77-4E08-A169-75AF10E2A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65CCDBD0-7E08-4DA2-A8E7-C4B838EEA8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79216250-F15C-4EF0-BD96-02601887F7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7DE8C460-09C8-4887-9A44-A6E05CEA29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45BFC8C1-9B0D-40E6-A5A4-0EE6946FE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5A4DEAB9-2D45-40F7-A115-534D3AE130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044D516C-8603-4096-B89F-16E5D7D6C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>
                <a:extLst>
                  <a:ext uri="{FF2B5EF4-FFF2-40B4-BE49-F238E27FC236}">
                    <a16:creationId xmlns:a16="http://schemas.microsoft.com/office/drawing/2014/main" id="{71F0C0B6-D1FF-4842-9D71-F9F360D564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F7C16E21-459A-46FA-B927-B9A9A3533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9FC29217-CA19-4B46-86F5-1053515EB2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>
                <a:extLst>
                  <a:ext uri="{FF2B5EF4-FFF2-40B4-BE49-F238E27FC236}">
                    <a16:creationId xmlns:a16="http://schemas.microsoft.com/office/drawing/2014/main" id="{5875C3DE-314B-45BE-8C23-EA9D452FD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6F85B899-F3C4-4556-854B-78F90C57A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6FD381B4-0957-451B-98B0-5BA77C6E2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AD64D872-D788-4DA9-B4AE-2874D52F8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D89F8248-B8BD-4622-BE3A-DEDCFEDE5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28ADBAB7-EC82-4518-85AE-65119D1A8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CE69525B-0F79-47DF-AF24-8527E1366D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B4877CF2-206E-4EB6-97BF-C9DA57033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B577180A-D57A-4020-8F6F-F5DEE8CDC1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E60A6B6D-736D-4AF8-BD15-81CD7410E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C1F97AB2-5AD8-4616-9F86-FE765143B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ACA444D5-80DD-4760-B4EE-6C23CA444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>
                <a:extLst>
                  <a:ext uri="{FF2B5EF4-FFF2-40B4-BE49-F238E27FC236}">
                    <a16:creationId xmlns:a16="http://schemas.microsoft.com/office/drawing/2014/main" id="{00515E3E-4E7F-4B1E-B9CF-E918852FD6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2038EA72-0798-4E79-B412-FA603E87F0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93E9084A-6F15-4DB1-AF7C-EE14898DF2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3D1A7182-8DB0-4A4A-A1EA-62B0955AF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E4A6A125-7133-4A58-91C2-E091460D8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4BFF675B-560B-4AB6-9EF0-489C47D9F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>
                <a:extLst>
                  <a:ext uri="{FF2B5EF4-FFF2-40B4-BE49-F238E27FC236}">
                    <a16:creationId xmlns:a16="http://schemas.microsoft.com/office/drawing/2014/main" id="{616905A4-890A-41C7-85F7-3C064C8D3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354AD671-7BE2-460C-ADD8-00E4595D78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C9D949C4-C239-4981-B5FD-4022F4848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95D6C8-672B-423C-A603-8538D2DE9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513" r="14736" b="-1"/>
          <a:stretch/>
        </p:blipFill>
        <p:spPr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C134844-8456-461D-8446-A9728F977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99" r="13251" b="1"/>
          <a:stretch/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62C17-E764-417E-8B0E-188F0C9561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723" r="3224" b="2"/>
          <a:stretch/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DBA43-67D3-4C1F-9D77-CF063F4BBB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021" r="1940" b="-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239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D0DBC20-919B-4DB7-93FF-53A04682C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330" r="755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687DE-331E-4122-B326-45CF8C1F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COVID IMPACT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DF7E-4CD2-47A1-BF7E-2C8C9B85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1954919"/>
            <a:ext cx="9437159" cy="3899337"/>
          </a:xfrm>
        </p:spPr>
        <p:txBody>
          <a:bodyPr>
            <a:normAutofit/>
          </a:bodyPr>
          <a:lstStyle/>
          <a:p>
            <a:r>
              <a:rPr lang="en-US" dirty="0"/>
              <a:t>Had to teach out 8,000 students in technical programs with lab components in Spring 2020 (Governor made special allowance)</a:t>
            </a:r>
          </a:p>
          <a:p>
            <a:r>
              <a:rPr lang="en-US" dirty="0"/>
              <a:t>Enrollment down 12% Fall 2020</a:t>
            </a:r>
          </a:p>
          <a:p>
            <a:r>
              <a:rPr lang="en-US" dirty="0"/>
              <a:t>Enrollment down 14.5% Spring 2021 </a:t>
            </a:r>
          </a:p>
          <a:p>
            <a:r>
              <a:rPr lang="en-US" dirty="0"/>
              <a:t>Will students come back?  </a:t>
            </a:r>
          </a:p>
          <a:p>
            <a:r>
              <a:rPr lang="en-US" dirty="0"/>
              <a:t>Will faculty and staff want to come back?</a:t>
            </a:r>
          </a:p>
          <a:p>
            <a:pPr lvl="1"/>
            <a:r>
              <a:rPr lang="en-US" dirty="0"/>
              <a:t>Slippery slope right now with exceptions </a:t>
            </a:r>
          </a:p>
          <a:p>
            <a:pPr lvl="2"/>
            <a:r>
              <a:rPr lang="en-US" dirty="0"/>
              <a:t>Daycare issues</a:t>
            </a:r>
          </a:p>
          <a:p>
            <a:pPr lvl="2"/>
            <a:r>
              <a:rPr lang="en-US" dirty="0"/>
              <a:t>K-12 finally face-to-face</a:t>
            </a:r>
          </a:p>
          <a:p>
            <a:pPr lvl="2"/>
            <a:r>
              <a:rPr lang="en-US" dirty="0"/>
              <a:t>Not everyone vaccinated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31DA-EAF2-4E8C-B0B0-9923110D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Impact to students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F18C26-4ECF-4ED7-8960-CF354AB23D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5476" r="13090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1EC13-85F2-46AC-AA98-7A94FC36D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n-US" dirty="0"/>
              <a:t>Survey of our students and call campaigns</a:t>
            </a:r>
          </a:p>
          <a:p>
            <a:pPr lvl="1"/>
            <a:r>
              <a:rPr lang="en-US" dirty="0"/>
              <a:t>Many students had to stay home with their children who were in online classes</a:t>
            </a:r>
          </a:p>
          <a:p>
            <a:pPr lvl="1"/>
            <a:r>
              <a:rPr lang="en-US" dirty="0"/>
              <a:t>Lost their jobs</a:t>
            </a:r>
          </a:p>
          <a:p>
            <a:pPr lvl="1"/>
            <a:r>
              <a:rPr lang="en-US" dirty="0"/>
              <a:t>Had housing and/or food insecurity</a:t>
            </a:r>
          </a:p>
          <a:p>
            <a:pPr lvl="1"/>
            <a:r>
              <a:rPr lang="en-US" dirty="0"/>
              <a:t>Had transportation issues</a:t>
            </a:r>
          </a:p>
          <a:p>
            <a:pPr lvl="1"/>
            <a:r>
              <a:rPr lang="en-US" dirty="0"/>
              <a:t>Didn’t have access to broadband</a:t>
            </a:r>
          </a:p>
          <a:p>
            <a:pPr lvl="1"/>
            <a:r>
              <a:rPr lang="en-US" dirty="0"/>
              <a:t>Had to help support their family or extended family</a:t>
            </a:r>
          </a:p>
          <a:p>
            <a:r>
              <a:rPr lang="en-US" dirty="0"/>
              <a:t>We’ve issued over $20m for just food and housing insecurities in CARES and HEERF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91BE9-3A8B-46D3-85CF-2A9FE82EF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037" b="66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BE48E-E711-40C0-9A6B-1AFD39BF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09" y="402938"/>
            <a:ext cx="9437159" cy="1227667"/>
          </a:xfrm>
        </p:spPr>
        <p:txBody>
          <a:bodyPr>
            <a:normAutofit/>
          </a:bodyPr>
          <a:lstStyle/>
          <a:p>
            <a:r>
              <a:rPr lang="en-US" dirty="0"/>
              <a:t>From CIO perspective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2C01323-9E42-49AD-A0EA-E5E870B26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512104"/>
              </p:ext>
            </p:extLst>
          </p:nvPr>
        </p:nvGraphicFramePr>
        <p:xfrm>
          <a:off x="1375832" y="1924999"/>
          <a:ext cx="9437159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6717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5AC2-67A6-471F-A41E-3C5BCD78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Transition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20AC-2545-4F86-B4B2-9D3F41C5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43001"/>
            <a:ext cx="10131425" cy="3649133"/>
          </a:xfrm>
        </p:spPr>
        <p:txBody>
          <a:bodyPr/>
          <a:lstStyle/>
          <a:p>
            <a:r>
              <a:rPr lang="en-US" dirty="0"/>
              <a:t>July 2020 – Interim President duties begin gradually moving to me</a:t>
            </a:r>
          </a:p>
          <a:p>
            <a:r>
              <a:rPr lang="en-US" dirty="0"/>
              <a:t>September 2020 – Dr. Jay Box retires</a:t>
            </a:r>
          </a:p>
          <a:p>
            <a:r>
              <a:rPr lang="en-US" dirty="0"/>
              <a:t>October 2020 – I’m serving as Interim President</a:t>
            </a:r>
          </a:p>
          <a:p>
            <a:r>
              <a:rPr lang="en-US" dirty="0"/>
              <a:t>April 21 – next President selected (3 finalists including myself)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473489-7C82-4AFC-8379-80807CF2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029200"/>
            <a:ext cx="7772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16AD-4CB5-4C22-8F14-B4960B84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43" y="387641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8081-1824-460A-B57B-8EEE7026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43" y="1610032"/>
            <a:ext cx="4002936" cy="4937913"/>
          </a:xfrm>
        </p:spPr>
        <p:txBody>
          <a:bodyPr>
            <a:normAutofit/>
          </a:bodyPr>
          <a:lstStyle/>
          <a:p>
            <a:r>
              <a:rPr lang="en-US" dirty="0"/>
              <a:t>Get rid of standing meetings with no agenda</a:t>
            </a:r>
          </a:p>
          <a:p>
            <a:r>
              <a:rPr lang="en-US" dirty="0"/>
              <a:t>Everyone wants your ear, need to carefully guard/prioritize your time</a:t>
            </a:r>
          </a:p>
          <a:p>
            <a:r>
              <a:rPr lang="en-US" dirty="0"/>
              <a:t>With 16 college presidents, PR/Marketing, and Cabinet – very difficult to triage what’s important</a:t>
            </a:r>
          </a:p>
          <a:p>
            <a:r>
              <a:rPr lang="en-US" dirty="0"/>
              <a:t>Parents and students feel very comfortable calling and emailing you</a:t>
            </a:r>
          </a:p>
          <a:p>
            <a:r>
              <a:rPr lang="en-US" dirty="0"/>
              <a:t>Legislators will take any occurrence and generalize it </a:t>
            </a:r>
          </a:p>
          <a:p>
            <a:pPr lvl="1"/>
            <a:r>
              <a:rPr lang="en-US" dirty="0"/>
              <a:t>They don’t want to hear about our budget woes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32736-2FFF-40A8-B260-72793102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89752" y="1313480"/>
            <a:ext cx="6095593" cy="406880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7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116</TotalTime>
  <Words>720</Words>
  <Application>Microsoft Office PowerPoint</Application>
  <PresentationFormat>Widescreen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COVID-19 from two perspectives – CIO &amp; CEO</vt:lpstr>
      <vt:lpstr>KCTCS PRofile</vt:lpstr>
      <vt:lpstr>System office</vt:lpstr>
      <vt:lpstr>Student profile – KCTCS vs Universities</vt:lpstr>
      <vt:lpstr>COVID IMPACT</vt:lpstr>
      <vt:lpstr>Impact to students</vt:lpstr>
      <vt:lpstr>From CIO perspective</vt:lpstr>
      <vt:lpstr>Presidential Transition Timeline</vt:lpstr>
      <vt:lpstr>Lessons Learned</vt:lpstr>
      <vt:lpstr>Lessons Learned 2</vt:lpstr>
      <vt:lpstr>What’s Keeping ME up at night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Cabinet Budget Retreat – Future of WOrk</dc:title>
  <dc:creator>Czarapata, Paul (KCTCS)</dc:creator>
  <cp:lastModifiedBy>Michael Zastrocky</cp:lastModifiedBy>
  <cp:revision>57</cp:revision>
  <dcterms:created xsi:type="dcterms:W3CDTF">2019-06-07T19:38:12Z</dcterms:created>
  <dcterms:modified xsi:type="dcterms:W3CDTF">2021-04-07T00:53:13Z</dcterms:modified>
</cp:coreProperties>
</file>